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38"/>
  </p:notesMasterIdLst>
  <p:sldIdLst>
    <p:sldId id="12799" r:id="rId2"/>
    <p:sldId id="11553" r:id="rId3"/>
    <p:sldId id="13393" r:id="rId4"/>
    <p:sldId id="12800" r:id="rId5"/>
    <p:sldId id="13489" r:id="rId6"/>
    <p:sldId id="13494" r:id="rId7"/>
    <p:sldId id="13735" r:id="rId8"/>
    <p:sldId id="13585" r:id="rId9"/>
    <p:sldId id="13703" r:id="rId10"/>
    <p:sldId id="13835" r:id="rId11"/>
    <p:sldId id="13733" r:id="rId12"/>
    <p:sldId id="13914" r:id="rId13"/>
    <p:sldId id="13727" r:id="rId14"/>
    <p:sldId id="13911" r:id="rId15"/>
    <p:sldId id="13912" r:id="rId16"/>
    <p:sldId id="13734" r:id="rId17"/>
    <p:sldId id="13817" r:id="rId18"/>
    <p:sldId id="13913" r:id="rId19"/>
    <p:sldId id="13915" r:id="rId20"/>
    <p:sldId id="13916" r:id="rId21"/>
    <p:sldId id="13917" r:id="rId22"/>
    <p:sldId id="13918" r:id="rId23"/>
    <p:sldId id="13919" r:id="rId24"/>
    <p:sldId id="13921" r:id="rId25"/>
    <p:sldId id="13832" r:id="rId26"/>
    <p:sldId id="13922" r:id="rId27"/>
    <p:sldId id="11463" r:id="rId28"/>
    <p:sldId id="13923" r:id="rId29"/>
    <p:sldId id="13924" r:id="rId30"/>
    <p:sldId id="13920" r:id="rId31"/>
    <p:sldId id="13831" r:id="rId32"/>
    <p:sldId id="11427" r:id="rId33"/>
    <p:sldId id="13581" r:id="rId34"/>
    <p:sldId id="13700" r:id="rId35"/>
    <p:sldId id="13701" r:id="rId36"/>
    <p:sldId id="1371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B5B"/>
    <a:srgbClr val="00FFFF"/>
    <a:srgbClr val="00CC66"/>
    <a:srgbClr val="33CC33"/>
    <a:srgbClr val="009900"/>
    <a:srgbClr val="00FE73"/>
    <a:srgbClr val="008000"/>
    <a:srgbClr val="FF0066"/>
    <a:srgbClr val="33CCFF"/>
    <a:srgbClr val="7F2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44" autoAdjust="0"/>
    <p:restoredTop sz="83958" autoAdjust="0"/>
  </p:normalViewPr>
  <p:slideViewPr>
    <p:cSldViewPr>
      <p:cViewPr varScale="1">
        <p:scale>
          <a:sx n="75" d="100"/>
          <a:sy n="75" d="100"/>
        </p:scale>
        <p:origin x="1536" y="60"/>
      </p:cViewPr>
      <p:guideLst>
        <p:guide orient="horz" pos="2160"/>
        <p:guide pos="2880"/>
      </p:guideLst>
    </p:cSldViewPr>
  </p:slideViewPr>
  <p:outlineViewPr>
    <p:cViewPr>
      <p:scale>
        <a:sx n="33" d="100"/>
        <a:sy n="33" d="100"/>
      </p:scale>
      <p:origin x="0" y="-10104"/>
    </p:cViewPr>
  </p:outlineViewPr>
  <p:notesTextViewPr>
    <p:cViewPr>
      <p:scale>
        <a:sx n="150" d="100"/>
        <a:sy n="150" d="100"/>
      </p:scale>
      <p:origin x="0" y="0"/>
    </p:cViewPr>
  </p:notesTextViewPr>
  <p:sorterViewPr>
    <p:cViewPr varScale="1">
      <p:scale>
        <a:sx n="1" d="1"/>
        <a:sy n="1" d="1"/>
      </p:scale>
      <p:origin x="0" y="-13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F373F-C92F-45EE-A349-5106FABBB52C}" type="datetimeFigureOut">
              <a:rPr lang="en-US" smtClean="0"/>
              <a:pPr/>
              <a:t>7/20/2024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BF6F0B-DBB2-4731-9E5A-3C5F1189FD82}" type="slidenum">
              <a:rPr lang="en-US" smtClean="0"/>
              <a:pPr/>
              <a:t>‹#›</a:t>
            </a:fld>
            <a:endParaRPr lang="en-US"/>
          </a:p>
        </p:txBody>
      </p:sp>
    </p:spTree>
    <p:extLst>
      <p:ext uri="{BB962C8B-B14F-4D97-AF65-F5344CB8AC3E}">
        <p14:creationId xmlns:p14="http://schemas.microsoft.com/office/powerpoint/2010/main" val="2040812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But also for this very reason, giving all diligence, add to your faith virtue, to virtue knowledge, to knowledge self-control, to self-control perseverance, to perseverance godliness, to godliness brotherly kindness, and to brotherly kindness love.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if these things are yours and abound, you will be neither barren nor unfruitful in the knowledge of our Lord Jesus Christ. For he who lacks these things is shortsighted, even to blindness, and has forgotten that he was cleansed from his old sins.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a:t>
            </a:fld>
            <a:endParaRPr lang="en-US"/>
          </a:p>
        </p:txBody>
      </p:sp>
    </p:spTree>
    <p:extLst>
      <p:ext uri="{BB962C8B-B14F-4D97-AF65-F5344CB8AC3E}">
        <p14:creationId xmlns:p14="http://schemas.microsoft.com/office/powerpoint/2010/main" val="3412932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adds that he who lacks these things is shortsighted and blind, forgetting that he was saved.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Shortsighted (“nearsighted”) people cannot see very far in front of themselves. They have difficulty seeing these in the distance. Peter has in mind those who have shortsighted views of the coming of the Lord Jesus Christ in terror and in glory in the future. Peter already knows that there are many, including the deceiver himself, who wants to get our eyes off the future and give all our attention the immediate, there’re “the now crowd”. The false teachers are here now and are coming in increasing numbers. Therefore, Peter writes this second letter as a permeant reminder and warning not be caught off guard.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 are many “shortsighted/nearsighted” false teachers that Peter, as a good shepherd, must warn his flock concerning the coming of our Lord.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10</a:t>
            </a:fld>
            <a:endParaRPr lang="en-US" dirty="0"/>
          </a:p>
        </p:txBody>
      </p:sp>
    </p:spTree>
    <p:extLst>
      <p:ext uri="{BB962C8B-B14F-4D97-AF65-F5344CB8AC3E}">
        <p14:creationId xmlns:p14="http://schemas.microsoft.com/office/powerpoint/2010/main" val="1487133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 focused on attention on the phrase “this generation”. Jesus predicts the destruction of Jerusalem in Matthew chapter 23 and says that its destruction will occur within the lifetime of those who were living in Jerusalem at that time. No one disputes this. This is a fact of history that took place in the past.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then later after Jesus had given a long list of signs for the end of the age, and the sign of the coming of the Lord in the clouds, He said again “this generation will by no means pass away till all these things take place.” (Mt. 24:34) The question is, which generation was He referring too? Was He referring to the same generation or another?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Preterits also argue that </a:t>
            </a:r>
            <a:r>
              <a:rPr lang="en-US" sz="1200" b="1" u="sng"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all</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events surrounding his 2</a:t>
            </a:r>
            <a:r>
              <a:rPr lang="en-US" sz="1200" b="0" baseline="3000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nd</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Coming describe in chapter 24 will</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also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take place within that same generation. In other words, all the event described are signs of the coming destruction of Jerusalem which were completed by AD 70. Therefore, everything here is describing past events.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notice when does Jesus say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“all”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these things will take place—verse 34, this verse follows verse 29-31 describing the sign of the Son of Man and His coming when every eye will see Him. That is why full preterists believe that Jesus has already Come, and this is why they call partial preterits inconsistent preterits. As you can see and hear it can get pretty convoluted.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here is the solution, its actually very simple.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11</a:t>
            </a:fld>
            <a:endParaRPr lang="en-US" dirty="0"/>
          </a:p>
        </p:txBody>
      </p:sp>
    </p:spTree>
    <p:extLst>
      <p:ext uri="{BB962C8B-B14F-4D97-AF65-F5344CB8AC3E}">
        <p14:creationId xmlns:p14="http://schemas.microsoft.com/office/powerpoint/2010/main" val="996405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order to assist us in our decision we took a spinoff on a popular game show “Lets’ Make a Deal”. Instead we playing “Let’s Make a Choice”… But this is no game, this is real life, with real life consequences to what we believe, for the present and the future.</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12</a:t>
            </a:fld>
            <a:endParaRPr lang="en-US" dirty="0"/>
          </a:p>
        </p:txBody>
      </p:sp>
    </p:spTree>
    <p:extLst>
      <p:ext uri="{BB962C8B-B14F-4D97-AF65-F5344CB8AC3E}">
        <p14:creationId xmlns:p14="http://schemas.microsoft.com/office/powerpoint/2010/main" val="1116261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 already saw that there are three major options from which to chose from, either He’s referring to a past generation, or a present generation, or a future generation. The past option is called the “Preterits” view, sometimes called Realized Eschatology”, the present option is called the “Historicist” view, and the future option is called the “Futurist” view. Another way of describing it is “already”, “now” and “not yet”.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13</a:t>
            </a:fld>
            <a:endParaRPr lang="en-US" dirty="0"/>
          </a:p>
        </p:txBody>
      </p:sp>
    </p:spTree>
    <p:extLst>
      <p:ext uri="{BB962C8B-B14F-4D97-AF65-F5344CB8AC3E}">
        <p14:creationId xmlns:p14="http://schemas.microsoft.com/office/powerpoint/2010/main" val="2943927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Preterits argue that </a:t>
            </a:r>
            <a:r>
              <a:rPr lang="en-US" sz="1200" b="1" u="sng"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all</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events surrounding his 2</a:t>
            </a:r>
            <a:r>
              <a:rPr lang="en-US" sz="1200" b="0" baseline="3000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nd</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Coming describe in chapter 24 will</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also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take place within that same generation. In other words, all the event described are signs of the coming destruction of Jerusalem which were completed by AD 70. Therefore, everything here is describing past events.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Full or Consistent Preterits also say that the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“all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these things that will take place” includes the Second Coming of Christ, the resurrection of the dead and the final judgments, leaving nothing yet to be fulfilled. The end of the age and the end of all things is a thing of the past.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Partial or Inconsistent Preterits say that only the Second Coming, the resurrection of the dead and the final judgments are the only remaining events yet to be fulfilled, along with the restoration of the earth, but not the destruction of the earth.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p>
          <a:p>
            <a:pPr algn="just"/>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14</a:t>
            </a:fld>
            <a:endParaRPr lang="en-US"/>
          </a:p>
        </p:txBody>
      </p:sp>
    </p:spTree>
    <p:extLst>
      <p:ext uri="{BB962C8B-B14F-4D97-AF65-F5344CB8AC3E}">
        <p14:creationId xmlns:p14="http://schemas.microsoft.com/office/powerpoint/2010/main" val="181708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Historicist view sees the signs of the end of the age being fulfilled throughout church history up to the present. They are also still looking for the Second Coming, etc. yet to be fulfilled in the future.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15</a:t>
            </a:fld>
            <a:endParaRPr lang="en-US"/>
          </a:p>
        </p:txBody>
      </p:sp>
    </p:spTree>
    <p:extLst>
      <p:ext uri="{BB962C8B-B14F-4D97-AF65-F5344CB8AC3E}">
        <p14:creationId xmlns:p14="http://schemas.microsoft.com/office/powerpoint/2010/main" val="184580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Futurists understand that Jesus used a chiasm and answers the disciples questions in reverse, beginning with “what are the signs of the end of the age”, then “what the sign is of His Coming” and he actually does not answer the third question in the Gospel of Matthew concerning “what the sign is of the soon destruction of Jerusalem and the temple”. Matthew focus only on the “when” issue concerning the “Parousia”, the Coming, and the day of the Lord, in verses 36-4, which He says no one knows when “that day” our “that hour” of the Lord will begin.</a:t>
            </a:r>
          </a:p>
          <a:p>
            <a:pPr algn="just"/>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16</a:t>
            </a:fld>
            <a:endParaRPr lang="en-US"/>
          </a:p>
        </p:txBody>
      </p:sp>
    </p:spTree>
    <p:extLst>
      <p:ext uri="{BB962C8B-B14F-4D97-AF65-F5344CB8AC3E}">
        <p14:creationId xmlns:p14="http://schemas.microsoft.com/office/powerpoint/2010/main" val="983609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 it is plainly clear that “this generation” refers to two different “generations” with two totally different outcomes. One describing events the surrounding the destruction of Jerusalem in the past and one describing in part the events surrounding the salvation of the nation of Israel and its capital city in the future.</a:t>
            </a:r>
          </a:p>
          <a:p>
            <a:pPr algn="just"/>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Tribulation temple and the sacrifices that the Jews will be offering is not recognized by God, for Christ already made the final sacrifice and the veil was ripped opening the way to God. This temple will be the center of false religion, especially during the second half of the tribulation when the anti-Christ places a statue of himself in the holy of holies, making himself out to be God, and which the false prophet will demand all to worship Him.</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17</a:t>
            </a:fld>
            <a:endParaRPr lang="en-US"/>
          </a:p>
        </p:txBody>
      </p:sp>
    </p:spTree>
    <p:extLst>
      <p:ext uri="{BB962C8B-B14F-4D97-AF65-F5344CB8AC3E}">
        <p14:creationId xmlns:p14="http://schemas.microsoft.com/office/powerpoint/2010/main" val="1825085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Futurist views the “Parousia” or “The Coming”, the signs of the end of the age and of His coming or appearing in the clouds as a future event, when He will at that time establish His earthly reign on the earth for 1000 years. </a:t>
            </a:r>
          </a:p>
          <a:p>
            <a:pPr algn="just"/>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 presently living in the pause… the age of grace and patience waiting for His Nearing… In the mean time we are to be watching and preparing for His immanent return to rescue the church which He promised from the age of terror, “In that day a man will cast away his idols of silver and his idols of gold, which they made, each for himself to worship, to the moles and bats, to go into the clefts of the rocks, and into the crags of the rugged rocks, from the terror of the Lord and the glory of His majesty, when He arises to shake the earth mightily.” (Isa. 2:20-21)</a:t>
            </a:r>
          </a:p>
          <a:p>
            <a:pPr algn="just"/>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parousia</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(par-</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oo</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-see'-ah); a being near, coming, presence from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pareimi</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“para” – near;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eimi</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exist. </a:t>
            </a:r>
          </a:p>
          <a:p>
            <a:pPr algn="just"/>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Symbol" panose="05050102010706020507" pitchFamily="18" charset="2"/>
              <a:cs typeface="Times New Roman" panose="02020603050405020304" pitchFamily="18" charset="0"/>
            </a:endParaRPr>
          </a:p>
          <a:p>
            <a:pPr algn="just"/>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Symbol" panose="05050102010706020507" pitchFamily="18" charset="2"/>
                <a:cs typeface="Times New Roman" panose="02020603050405020304" pitchFamily="18" charset="0"/>
              </a:rPr>
              <a:t>“</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erchomai</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er</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khom</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ahee</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to come or go, This is the coming with the clouds, when every eye will see Him. </a:t>
            </a:r>
          </a:p>
          <a:p>
            <a:pPr algn="just"/>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18</a:t>
            </a:fld>
            <a:endParaRPr lang="en-US"/>
          </a:p>
        </p:txBody>
      </p:sp>
    </p:spTree>
    <p:extLst>
      <p:ext uri="{BB962C8B-B14F-4D97-AF65-F5344CB8AC3E}">
        <p14:creationId xmlns:p14="http://schemas.microsoft.com/office/powerpoint/2010/main" val="142420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Another very important fact in determining which door/view/perspective you chose has to do with Hermes.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19</a:t>
            </a:fld>
            <a:endParaRPr lang="en-US" dirty="0"/>
          </a:p>
        </p:txBody>
      </p:sp>
    </p:spTree>
    <p:extLst>
      <p:ext uri="{BB962C8B-B14F-4D97-AF65-F5344CB8AC3E}">
        <p14:creationId xmlns:p14="http://schemas.microsoft.com/office/powerpoint/2010/main" val="3485405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2</a:t>
            </a:fld>
            <a:endParaRPr lang="en-US"/>
          </a:p>
        </p:txBody>
      </p:sp>
    </p:spTree>
    <p:extLst>
      <p:ext uri="{BB962C8B-B14F-4D97-AF65-F5344CB8AC3E}">
        <p14:creationId xmlns:p14="http://schemas.microsoft.com/office/powerpoint/2010/main" val="1632381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Another very important fact in determining which door/view/perspective you chose has to do with Hermes.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20</a:t>
            </a:fld>
            <a:endParaRPr lang="en-US" dirty="0"/>
          </a:p>
        </p:txBody>
      </p:sp>
    </p:spTree>
    <p:extLst>
      <p:ext uri="{BB962C8B-B14F-4D97-AF65-F5344CB8AC3E}">
        <p14:creationId xmlns:p14="http://schemas.microsoft.com/office/powerpoint/2010/main" val="4028463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Hermes is where we derive the word “Hermeneutics”. Hermeneutics is the method of interpretation that is applied to the Scripture message by which we determine it meaning. It sets the rules of interpretation, like a gate keeper, in our understanding of the message.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21</a:t>
            </a:fld>
            <a:endParaRPr lang="en-US" dirty="0"/>
          </a:p>
        </p:txBody>
      </p:sp>
    </p:spTree>
    <p:extLst>
      <p:ext uri="{BB962C8B-B14F-4D97-AF65-F5344CB8AC3E}">
        <p14:creationId xmlns:p14="http://schemas.microsoft.com/office/powerpoint/2010/main" val="2537385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 are two opposing methods, or gate keepers, that when it is applied to the message/Scripture will determine its meaning. And they also, depending on which method of interpretation you chose, will determine which door or view of the Second Coming you will chose. The two methods of interpretation are the less literal “Allegorical and Spiritual Method” and the more literal “Historical-Grammatical Method”.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22</a:t>
            </a:fld>
            <a:endParaRPr lang="en-US" dirty="0"/>
          </a:p>
        </p:txBody>
      </p:sp>
    </p:spTree>
    <p:extLst>
      <p:ext uri="{BB962C8B-B14F-4D97-AF65-F5344CB8AC3E}">
        <p14:creationId xmlns:p14="http://schemas.microsoft.com/office/powerpoint/2010/main" val="3549802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If you chose the “Allegorical and Spiritual Method” then, more like than not, you will chose the “shortsighted” Past or Present view. On the other hand, if you chose the “Historical-Grammatical Method” of interpretation, then more like than not, you chose the farsighted Future 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Now, the “Historical-Grammatical Method” was the method of interpretation by the earliest church fathers Irenaeus of Lyons, </a:t>
            </a:r>
            <a:r>
              <a:rPr lang="en-US" sz="1200" b="0" u="none" strike="noStrike" kern="1200" dirty="0" err="1">
                <a:solidFill>
                  <a:schemeClr val="tx1"/>
                </a:solidFill>
                <a:effectLst/>
                <a:latin typeface="+mn-lt"/>
                <a:ea typeface="+mn-ea"/>
                <a:cs typeface="+mn-cs"/>
              </a:rPr>
              <a:t>Papias</a:t>
            </a:r>
            <a:r>
              <a:rPr lang="en-US" sz="1200" b="0" u="none" strike="noStrike" kern="1200" dirty="0">
                <a:solidFill>
                  <a:schemeClr val="tx1"/>
                </a:solidFill>
                <a:effectLst/>
                <a:latin typeface="+mn-lt"/>
                <a:ea typeface="+mn-ea"/>
                <a:cs typeface="+mn-cs"/>
              </a:rPr>
              <a:t> of </a:t>
            </a:r>
            <a:r>
              <a:rPr lang="en-US" sz="1200" b="0" u="none" strike="noStrike" kern="1200" dirty="0" err="1">
                <a:solidFill>
                  <a:schemeClr val="tx1"/>
                </a:solidFill>
                <a:effectLst/>
                <a:latin typeface="+mn-lt"/>
                <a:ea typeface="+mn-ea"/>
                <a:cs typeface="+mn-cs"/>
              </a:rPr>
              <a:t>Hierapols</a:t>
            </a:r>
            <a:r>
              <a:rPr lang="en-US" sz="1200" b="0" u="none" strike="noStrike" kern="1200" dirty="0">
                <a:solidFill>
                  <a:schemeClr val="tx1"/>
                </a:solidFill>
                <a:effectLst/>
                <a:latin typeface="+mn-lt"/>
                <a:ea typeface="+mn-ea"/>
                <a:cs typeface="+mn-cs"/>
              </a:rPr>
              <a:t>,</a:t>
            </a:r>
            <a:r>
              <a:rPr lang="en-US" sz="1200" b="0" u="none" strike="noStrike" kern="1200" baseline="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Aristion</a:t>
            </a:r>
            <a:r>
              <a:rPr lang="en-US" sz="1200" b="0" kern="1200" baseline="30000" dirty="0">
                <a:solidFill>
                  <a:schemeClr val="tx1"/>
                </a:solidFill>
                <a:effectLst/>
                <a:latin typeface="+mn-lt"/>
                <a:ea typeface="+mn-ea"/>
                <a:cs typeface="+mn-cs"/>
              </a:rPr>
              <a:t>,</a:t>
            </a:r>
            <a:r>
              <a:rPr lang="en-US" sz="1200" b="0" kern="1200" baseline="0" dirty="0">
                <a:solidFill>
                  <a:schemeClr val="tx1"/>
                </a:solidFill>
                <a:effectLst/>
                <a:latin typeface="+mn-lt"/>
                <a:ea typeface="+mn-ea"/>
                <a:cs typeface="+mn-cs"/>
              </a:rPr>
              <a:t> </a:t>
            </a:r>
            <a:r>
              <a:rPr lang="en-US" sz="1200" b="0" u="none" strike="noStrike" kern="1200" dirty="0">
                <a:solidFill>
                  <a:schemeClr val="tx1"/>
                </a:solidFill>
                <a:effectLst/>
                <a:latin typeface="+mn-lt"/>
                <a:ea typeface="+mn-ea"/>
                <a:cs typeface="+mn-cs"/>
              </a:rPr>
              <a:t>the elder John</a:t>
            </a:r>
            <a:r>
              <a:rPr lang="en-US" sz="1200" b="0" u="none" strike="noStrike" kern="1200" baseline="0" dirty="0">
                <a:solidFill>
                  <a:schemeClr val="tx1"/>
                </a:solidFill>
                <a:effectLst/>
                <a:latin typeface="+mn-lt"/>
                <a:ea typeface="+mn-ea"/>
                <a:cs typeface="+mn-cs"/>
              </a:rPr>
              <a:t> and</a:t>
            </a:r>
            <a:r>
              <a:rPr lang="en-US" sz="1200" b="0" kern="1200" dirty="0">
                <a:solidFill>
                  <a:schemeClr val="tx1"/>
                </a:solidFill>
                <a:effectLst/>
                <a:latin typeface="+mn-lt"/>
                <a:ea typeface="+mn-ea"/>
                <a:cs typeface="+mn-cs"/>
              </a:rPr>
              <a:t> Justin Martyr. As a result they</a:t>
            </a:r>
            <a:r>
              <a:rPr lang="en-US" sz="1200" b="0" kern="1200" baseline="0" dirty="0">
                <a:solidFill>
                  <a:schemeClr val="tx1"/>
                </a:solidFill>
                <a:effectLst/>
                <a:latin typeface="+mn-lt"/>
                <a:ea typeface="+mn-ea"/>
                <a:cs typeface="+mn-cs"/>
              </a:rPr>
              <a:t> adopted a Futurist view of the prophetic events.</a:t>
            </a: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“Allegorical and Spiritual Method” was the method of interpretation that was adopted by many of the early church fathers beginning in the 3</a:t>
            </a:r>
            <a:r>
              <a:rPr lang="en-US" sz="1200" b="0" baseline="3000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rd</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century AD. Beginning with Clement of Alexandria and Origin, also Ambrose who tutored Augustine who was attracted to the spiritual interpretation of the kingdom. Augustine’s spiritual view and his allegorical method of interpretation would dominate and become the normal Roman Catholic view to this day. As a result they adopted a view of the future that was more Preterits and Historicist in nature and a view of the kingdom that was less material, more spiritual and mystical.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 major factor for this shift has do with the Greek culture from which they came. Greek philosophy had an tremendous influence on them and their Christian doctrine. So much so that they merged their Christianity with the ideas of Plato. According to Randy Alcorn they largely replaced their biblical view with what he has coined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Christoplatonism</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 mixture of Christian and Plato’s ideas. Plato taught that there was a dualism between matter and the immaterial, and that matter was inferior to the spiritual.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leads me to ask the question, “Who came first, Plato or Christ?” First, who was Plato? A Greek philosopher who lived in the 3</a:t>
            </a:r>
            <a:r>
              <a:rPr lang="en-US" sz="1200" b="0" baseline="3000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rd</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century BC. some 300 years or so before Christ. So, historically, Plato came first. But did you know that Plato came first biblically before Christ? Clement believed that God used philosophy to prepare the Greeks for Christ, just like the law of Moses prepared the Jews for Christ. Plato served the role of tutor, similar to that of Moses.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23</a:t>
            </a:fld>
            <a:endParaRPr lang="en-US" dirty="0"/>
          </a:p>
        </p:txBody>
      </p:sp>
    </p:spTree>
    <p:extLst>
      <p:ext uri="{BB962C8B-B14F-4D97-AF65-F5344CB8AC3E}">
        <p14:creationId xmlns:p14="http://schemas.microsoft.com/office/powerpoint/2010/main" val="39638060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As a result, according to Craig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Blaising</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there have been two broad models of eternal life that have been held by Christians since the time of the early church. The two models are, “the Spiritual Vision Model” and “The New Creation Model” [Craig B.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Blaising</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“Premillennialism” in Three Views of the Millennium and Beyond, ed. Darrel L. Bock (Grand Rapids: Zondervan, 1999), 161.]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24</a:t>
            </a:fld>
            <a:endParaRPr lang="en-US" dirty="0"/>
          </a:p>
        </p:txBody>
      </p:sp>
    </p:spTree>
    <p:extLst>
      <p:ext uri="{BB962C8B-B14F-4D97-AF65-F5344CB8AC3E}">
        <p14:creationId xmlns:p14="http://schemas.microsoft.com/office/powerpoint/2010/main" val="2437038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Spiritual Vision Model has been heavily influenced by the Greek philosophy, namely Platonism, named after Plato who lived in the 3</a:t>
            </a:r>
            <a:r>
              <a:rPr lang="en-US" sz="1200" b="0" baseline="3000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rd</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century B.C. Platonism had an tremendous influence on many church fathers and Christian doctrine. So much so that they merged their Christianity with the ideas of Plato. According to Randy Alcorn they largely replaced their biblical view with what he has coined as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Christoplatonism</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He points out, “this merger was not a good thing since this mixture of Platonism with Christianity has poisoned Christianity and blunted its distinct differences from Eastern religions…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Christoplatonism’s</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pervasive influence has caused many Christians to resist the many biblical truths, such as bodily resurrection of the dead, a future punishment of the wicked, a earthly kingdom where people will work, rule and play. And it has had a devastating effect on our ability to understand what the Scriptures says about Heaven, particularly about the eternal Heaven, and the New Earth. This is supported by a statistic from </a:t>
            </a:r>
            <a:r>
              <a:rPr lang="en-US" sz="1200" b="0" i="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Time</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magazine which states that two-thirds of Americans who believe in resurrection of the dead do not believe they will have resurrected bodies. [Randy A. Alcorn, </a:t>
            </a:r>
            <a:r>
              <a:rPr lang="en-US" sz="1200" b="0" i="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Heaven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(Sandy, OR: Eternal Perspective Ministries, 2004)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Plato taught that there was a dualism between material matter and the immaterial; that matter was inferior to the spiritual or the spirit is superior to the material. He viewed the ‘higher’ spiritual world as essentially separate form the material world. Plato had a disdain for things material. Combining Christianity with Platonism lead many to a denial of a future material and earthly kingdom on earth, held by early Christians.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leads me to ask the question, “Who came first, Plato or Christ?”. Historically, Plato came first, who lived some 300 years or so before Christ. But did you know for many Plato came first biblically? Clement believed that God used philosophy to prepare the Greeks for Christ, just like the law of Moses prepared the Jews for Christ. Plato served the role of tutor, similar to that of Moses.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Many who adhere to the Spiritual Vision Model see the kingdom of God as primarily an inner spiritual experience. Many are not preparing for New Earthly existents in the future. A kingdom that is characterized as ‘heavenly’ and ‘spiritual’, not ‘earthly’ and ‘political’ smacks more of Platonism than biblical truth.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Some scholars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Amillennialist</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Hoekema</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Riddlebarger</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take offence that they are mixing Christianity with Greek philosophy, affirming they believe in a coming physical new earth, a physical resurrection and a physical return of Christ. But Michael Vlach, the author of the article “Platonism’s Influence on Christian Eschatology” says they are being inherently contradictory and inconsistent. But that is exactly why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Christoplatonism</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 what it is, a mixture of Christianity and Platonism.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lastly the Spiritual Vision Model is inherently linked to an allegorical and spiritual method of interpretation that is opposed to the more literal interpretation based on the historical-grammatical contexts. A spiritual interpretation is often opposed to the literal meaning of words as they were expressed by the original author. The Spiritual Vision Model becomes sometimes highly subjective and arbitrary.</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25</a:t>
            </a:fld>
            <a:endParaRPr lang="en-US" dirty="0"/>
          </a:p>
        </p:txBody>
      </p:sp>
    </p:spTree>
    <p:extLst>
      <p:ext uri="{BB962C8B-B14F-4D97-AF65-F5344CB8AC3E}">
        <p14:creationId xmlns:p14="http://schemas.microsoft.com/office/powerpoint/2010/main" val="11854046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New Creation Model is contrary to radical dualism [Platonism] and the Spiritual Vision Model and emphasizes the physical, social, political and geographical aspects of eternal existents.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 emphasizes a coming new earth, the renewal of life on this new earth, bodily resurrection, and social and political interaction among the redeemed. Eternal life is essentially continuous with that of present earthly life except for the absence of sin and death. Thus, eternal life is embodies life on earth. It does not reject the physical or the material. It does not see them as inferior to the spiritual, as Neo-Platonism does.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New Creation Model see a redeemed and regenerated creation. “The New Creation Model emphasizes the future relevance of matters such as renewal of the world and universe, nations, kings, economics, agriculture and social-political issues… Life in the future kingdom of God will be largely similar to God’s original purposes for the creation before the fall of Adam, which certainly involved more that just a spiritual element.”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good news is that heaven comes down to transform and renew the earth. “…the eternal destiny of the redeemed includes a holistic renewal of human existence and our environment.</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26</a:t>
            </a:fld>
            <a:endParaRPr lang="en-US" dirty="0"/>
          </a:p>
        </p:txBody>
      </p:sp>
    </p:spTree>
    <p:extLst>
      <p:ext uri="{BB962C8B-B14F-4D97-AF65-F5344CB8AC3E}">
        <p14:creationId xmlns:p14="http://schemas.microsoft.com/office/powerpoint/2010/main" val="626726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27</a:t>
            </a:fld>
            <a:endParaRPr lang="en-US" dirty="0"/>
          </a:p>
        </p:txBody>
      </p:sp>
    </p:spTree>
    <p:extLst>
      <p:ext uri="{BB962C8B-B14F-4D97-AF65-F5344CB8AC3E}">
        <p14:creationId xmlns:p14="http://schemas.microsoft.com/office/powerpoint/2010/main" val="3091266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question is which model will you chose? And…</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28</a:t>
            </a:fld>
            <a:endParaRPr lang="en-US" dirty="0"/>
          </a:p>
        </p:txBody>
      </p:sp>
    </p:spTree>
    <p:extLst>
      <p:ext uri="{BB962C8B-B14F-4D97-AF65-F5344CB8AC3E}">
        <p14:creationId xmlns:p14="http://schemas.microsoft.com/office/powerpoint/2010/main" val="27193029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Which door will you chose? There will be winners and losers in this game of life. If you chose poorly and are unprepared for the future their will be lose even for the believer. Not a loss of eternal life, but a lose none the less.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If a thief is presently breaking into your home as I speak, and you were bot prepared, you have not taken any measures to deter that thief, like an alarm system, I can guarantee you that when you return you will find something of value missing. You will lose something of value.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If Jesus was to return now as I am speaking and you have not taken measures to prepare for His imminent return to snatch up the church just as He promised then you will also experience loss.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29</a:t>
            </a:fld>
            <a:endParaRPr lang="en-US" dirty="0"/>
          </a:p>
        </p:txBody>
      </p:sp>
    </p:spTree>
    <p:extLst>
      <p:ext uri="{BB962C8B-B14F-4D97-AF65-F5344CB8AC3E}">
        <p14:creationId xmlns:p14="http://schemas.microsoft.com/office/powerpoint/2010/main" val="3195562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message of</a:t>
            </a:r>
            <a:r>
              <a:rPr lang="en-US" baseline="0" dirty="0"/>
              <a:t> Second Peter is about hope.</a:t>
            </a:r>
            <a:endParaRPr lang="en-US" dirty="0"/>
          </a:p>
          <a:p>
            <a:endParaRPr lang="en-US" dirty="0"/>
          </a:p>
          <a:p>
            <a:r>
              <a:rPr lang="en-US" baseline="0" dirty="0"/>
              <a:t>Peter tells us to put our hope in Christ, to live in the expectation of the prophetic promises of Jesus’ soon return to establish His glorious kingdom on earth until the conclusion of all things, and then at that time He will create an new heaven and new earth in which only righteousness will exists.</a:t>
            </a:r>
          </a:p>
          <a:p>
            <a:endParaRPr lang="en-US" baseline="0" dirty="0"/>
          </a:p>
          <a:p>
            <a:r>
              <a:rPr lang="en-US" baseline="0" dirty="0"/>
              <a:t>The more we are rooted in this promise and hope, the more we ought to live in holiness, adding good moral conduct to our faith, persevering in the midst of personal trials, and developing our Christian character all in the expectation of being rewarded with a rich entrance to Jesus’ future kingdom without end.</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3</a:t>
            </a:fld>
            <a:endParaRPr lang="en-US"/>
          </a:p>
        </p:txBody>
      </p:sp>
    </p:spTree>
    <p:extLst>
      <p:ext uri="{BB962C8B-B14F-4D97-AF65-F5344CB8AC3E}">
        <p14:creationId xmlns:p14="http://schemas.microsoft.com/office/powerpoint/2010/main" val="188503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are two things the imagery of the thief illustrates about the Parousia of the Lord and the coming day of His wrath, is that-- 1) we do not know when His nearing will be and, 2) if we are not prepared, watching and on the alert, working to diligently adding to our faith, serving the Lord, their will be a loss involved. There will be loss certainly for the unbeliever, but also for the believer.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loss of the joy of serving Christ in His future eternal kingdom on the New Earth, and the loss of reward, praise and honor.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the faithful servant whom the Lord finds faithful to His Word and work has much to gain—the privilege of serving and ruling with Christ as co-ruler in the future Kingdom, and an abundant introduction with the words, “Well done good and faithful servant, enter into the joy of your master.”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30</a:t>
            </a:fld>
            <a:endParaRPr lang="en-US" dirty="0"/>
          </a:p>
        </p:txBody>
      </p:sp>
    </p:spTree>
    <p:extLst>
      <p:ext uri="{BB962C8B-B14F-4D97-AF65-F5344CB8AC3E}">
        <p14:creationId xmlns:p14="http://schemas.microsoft.com/office/powerpoint/2010/main" val="26367496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31</a:t>
            </a:fld>
            <a:endParaRPr lang="en-US" dirty="0"/>
          </a:p>
        </p:txBody>
      </p:sp>
    </p:spTree>
    <p:extLst>
      <p:ext uri="{BB962C8B-B14F-4D97-AF65-F5344CB8AC3E}">
        <p14:creationId xmlns:p14="http://schemas.microsoft.com/office/powerpoint/2010/main" val="26426730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is the climax</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those who diligently seek and pursue holiness. Everlasting wealth can be yours in an everlasting kingdom. Seek ye first the everlasting kingdom and all these things will be yours and more.</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33</a:t>
            </a:fld>
            <a:endParaRPr lang="en-US" dirty="0"/>
          </a:p>
        </p:txBody>
      </p:sp>
    </p:spTree>
    <p:extLst>
      <p:ext uri="{BB962C8B-B14F-4D97-AF65-F5344CB8AC3E}">
        <p14:creationId xmlns:p14="http://schemas.microsoft.com/office/powerpoint/2010/main" val="21916880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34</a:t>
            </a:fld>
            <a:endParaRPr lang="en-US" dirty="0"/>
          </a:p>
        </p:txBody>
      </p:sp>
    </p:spTree>
    <p:extLst>
      <p:ext uri="{BB962C8B-B14F-4D97-AF65-F5344CB8AC3E}">
        <p14:creationId xmlns:p14="http://schemas.microsoft.com/office/powerpoint/2010/main" val="1745783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35</a:t>
            </a:fld>
            <a:endParaRPr lang="en-US" dirty="0"/>
          </a:p>
        </p:txBody>
      </p:sp>
    </p:spTree>
    <p:extLst>
      <p:ext uri="{BB962C8B-B14F-4D97-AF65-F5344CB8AC3E}">
        <p14:creationId xmlns:p14="http://schemas.microsoft.com/office/powerpoint/2010/main" val="28729990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36</a:t>
            </a:fld>
            <a:endParaRPr lang="en-US" dirty="0"/>
          </a:p>
        </p:txBody>
      </p:sp>
    </p:spTree>
    <p:extLst>
      <p:ext uri="{BB962C8B-B14F-4D97-AF65-F5344CB8AC3E}">
        <p14:creationId xmlns:p14="http://schemas.microsoft.com/office/powerpoint/2010/main" val="2713565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“Therefore,</a:t>
            </a:r>
            <a:r>
              <a:rPr lang="en-US" baseline="0" dirty="0"/>
              <a:t> since all these things (the heaven, the elements, the earth and the works that are in it) will be dissolved (loosen), what manner of persons ought you to be in holy conduct and godliness” (2 Peter 3:11)</a:t>
            </a:r>
          </a:p>
          <a:p>
            <a:endParaRPr lang="en-US" baseline="0" dirty="0"/>
          </a:p>
          <a:p>
            <a:r>
              <a:rPr lang="en-US" baseline="0" dirty="0"/>
              <a:t>Now just image, if people in all the churches today actually believed this truth, what effect it would have on their present conduct. </a:t>
            </a:r>
          </a:p>
          <a:p>
            <a:endParaRPr lang="en-US" baseline="0" dirty="0"/>
          </a:p>
          <a:p>
            <a:r>
              <a:rPr lang="en-US" dirty="0"/>
              <a:t>One of the Democratic presidential candidates</a:t>
            </a:r>
            <a:r>
              <a:rPr lang="en-US" baseline="0" dirty="0"/>
              <a:t> stated its already to late, global warming has already effected our climate to the extent that we need to immediately start evacuating to higher ground. What if people really believe it. Would it not have an effect on their behavior. People are going green, to save the planet. But I don’t see or I have not heard of anyone moving to higher ground, not even the people who say that it’s a scientific fact. They apparently really don’t believe it either</a:t>
            </a:r>
          </a:p>
          <a:p>
            <a:endParaRPr lang="en-US" baseline="0" dirty="0"/>
          </a:p>
          <a:p>
            <a:r>
              <a:rPr lang="en-US" baseline="0" dirty="0"/>
              <a:t>Now, I’m not a climate change denier. I believe in global warming, just not man-made global warming, but God-made global warming. Right now I like, I love man-made climate changers, called air conditioners. </a:t>
            </a:r>
          </a:p>
          <a:p>
            <a:endParaRPr lang="en-US" baseline="0" dirty="0"/>
          </a:p>
          <a:p>
            <a:r>
              <a:rPr lang="en-US" baseline="0" dirty="0"/>
              <a:t>I heard one of the Apollo astronauts say that one of the reasons we need to explore outer space is so we can find a new planet for man to inhabit because someday, millions of years from now, the sun is going to explode and the earth with it. </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4</a:t>
            </a:fld>
            <a:endParaRPr lang="en-US"/>
          </a:p>
        </p:txBody>
      </p:sp>
    </p:spTree>
    <p:extLst>
      <p:ext uri="{BB962C8B-B14F-4D97-AF65-F5344CB8AC3E}">
        <p14:creationId xmlns:p14="http://schemas.microsoft.com/office/powerpoint/2010/main" val="4097324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humanity</a:t>
            </a:r>
            <a:r>
              <a:rPr lang="en-US" baseline="0" dirty="0"/>
              <a:t> does not have to leave and move to the heavens, but heaven is going to come down to us and make all things new. </a:t>
            </a:r>
            <a:r>
              <a:rPr lang="en-US" dirty="0"/>
              <a:t>Peter does not preach a pessimistic</a:t>
            </a:r>
            <a:r>
              <a:rPr lang="en-US" baseline="0" dirty="0"/>
              <a:t> message of doom and gloom, but teaches a lesson of light appearing out of darkness, from doom to bloom. So listen, learn and live.</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5</a:t>
            </a:fld>
            <a:endParaRPr lang="en-US"/>
          </a:p>
        </p:txBody>
      </p:sp>
    </p:spTree>
    <p:extLst>
      <p:ext uri="{BB962C8B-B14F-4D97-AF65-F5344CB8AC3E}">
        <p14:creationId xmlns:p14="http://schemas.microsoft.com/office/powerpoint/2010/main" val="2651364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as a good shepherd is concerned about the moral character of his flock and the dangers that threaten them. He first reminds them of the basis of their holiness, the gracious provision of power and promises that God has provided for their growth in holiness (vs. 3-4) which are the foundational reason why we should follow through and add to our faith.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6</a:t>
            </a:fld>
            <a:endParaRPr lang="en-US"/>
          </a:p>
        </p:txBody>
      </p:sp>
    </p:spTree>
    <p:extLst>
      <p:ext uri="{BB962C8B-B14F-4D97-AF65-F5344CB8AC3E}">
        <p14:creationId xmlns:p14="http://schemas.microsoft.com/office/powerpoint/2010/main" val="2386356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Its because of God’s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Person</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His glory, His moral excellence, holiness and His love for us, that makes everything possible. It is the deepest foundation in whom we trust.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God’s is love, it is the reason that He loved the world and sent His Son as the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provision</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for our salvation. Our faith is based in the knowledge of Christ’s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person</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provision</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proclamation</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It is by the means of faith in Christ’s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person</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His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provision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was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proclaimed</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to us, that we received eternal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Faith in Christ is also the means by which we are now made recipients of a spiritual equipping and empowering. </a:t>
            </a: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 is knowledge</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based faith i</a:t>
            </a:r>
            <a:r>
              <a:rPr lang="en-US" sz="1200" b="0" baseline="0" dirty="0">
                <a:ln w="6350">
                  <a:solidFill>
                    <a:srgbClr val="350304"/>
                  </a:solidFill>
                </a:ln>
                <a:solidFill>
                  <a:srgbClr val="FF0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 Christ that is the means by which we can now access God’s </a:t>
            </a:r>
            <a:r>
              <a:rPr lang="en-US" sz="1200" b="1" baseline="0" dirty="0">
                <a:ln w="6350">
                  <a:solidFill>
                    <a:srgbClr val="350304"/>
                  </a:solidFill>
                </a:ln>
                <a:solidFill>
                  <a:srgbClr val="FF0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power</a:t>
            </a:r>
            <a:r>
              <a:rPr lang="en-US" sz="1200" b="0" baseline="0" dirty="0">
                <a:ln w="6350">
                  <a:solidFill>
                    <a:srgbClr val="350304"/>
                  </a:solidFill>
                </a:ln>
                <a:solidFill>
                  <a:srgbClr val="FF0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a:t>
            </a:r>
            <a:r>
              <a:rPr lang="en-US" sz="1200" b="1" baseline="0" dirty="0">
                <a:ln w="6350">
                  <a:solidFill>
                    <a:srgbClr val="350304"/>
                  </a:solidFill>
                </a:ln>
                <a:solidFill>
                  <a:srgbClr val="FF0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promises</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 God’s divine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power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has sufficiently gifted us with all things related to life and godliness. Spirit born believers have all that they could possible need to live a godly life. Nothing else is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 has also</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given us “exceedingly great and precious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promises</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God has given us the promise of eternal life by believing in Christ person, provision and proclamation. In Peter’s second letter the promises that he has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most</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in mind are the promises that God has given us in order that we live godly in this life. And these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promises</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along with his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power</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are also the means by which we can become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partakers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God’s nature.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promises are these? At the very least, they must be the prophetic promises of the coming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“parousia”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the Lord Jesus Christ, so strongly emphasized in this letter, which Peter had already previously made know to them in the first letter (1:16.) It includes the promise of His physical coming </a:t>
            </a:r>
            <a:r>
              <a:rPr lang="en-US" sz="1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1200" b="1" dirty="0" err="1">
                <a:ln w="6350">
                  <a:solidFill>
                    <a:srgbClr val="350304"/>
                  </a:solidFill>
                </a:ln>
                <a:solidFill>
                  <a:srgbClr val="00FF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erchomai</a:t>
            </a:r>
            <a:r>
              <a:rPr lang="en-US" sz="1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1200" b="1"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the earth, in which at that time every eye on earth will see Him and the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apocholips</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revelation, the unveiling and uncovering of the Lord Jesus Christ will be made complete and all of the accompany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especially Peter has in mind the promise of a new heaven and earth in which only righteousness dwells, where there will no sin. At that time he will “wipe away every tear from their eyes; there shall be no more death, nor sorrow, nor crying. There shall be no more pain, for the former things have passed.” (Rev. 21:4)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 through these very great and valuable </a:t>
            </a:r>
            <a:r>
              <a:rPr lang="en-US" sz="1200" b="0" i="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promises that we discover God’s purpose in given them, so that we can “participate”, “become partners” or “sharers” in God’s nature. God’s gift of divine power and promises are the means by which we can </a:t>
            </a:r>
            <a:r>
              <a:rPr lang="en-US" sz="1200" b="1" i="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partake</a:t>
            </a:r>
            <a:r>
              <a:rPr lang="en-US" sz="1200" b="0" i="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in His divine nature and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One</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great lessons of second Peter is that to maintain a holy life in a corrupt world like ours, we must be deeply rooted in the prophetic promises of God’s word. We must hold fast/stand to the “blessed hope” of the return of our Lord and Savior Jesus Christ. Failing to do so only leads to an absence of readiness. </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promise of His return has are extremely valuable and importance reliance to our growing in holiness. What we believe concerning His coming has great implications for our life now and in the future.</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fld id="{5BBF6F0B-DBB2-4731-9E5A-3C5F1189FD82}" type="slidenum">
              <a:rPr lang="en-US" smtClean="0"/>
              <a:pPr/>
              <a:t>7</a:t>
            </a:fld>
            <a:endParaRPr lang="en-US" dirty="0"/>
          </a:p>
        </p:txBody>
      </p:sp>
    </p:spTree>
    <p:extLst>
      <p:ext uri="{BB962C8B-B14F-4D97-AF65-F5344CB8AC3E}">
        <p14:creationId xmlns:p14="http://schemas.microsoft.com/office/powerpoint/2010/main" val="1902229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we need to</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know what that divine nature looks like, so Peter gives us the characteristics of holiness, telling us to diligent to add to our faith.</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8</a:t>
            </a:fld>
            <a:endParaRPr lang="en-US" dirty="0"/>
          </a:p>
        </p:txBody>
      </p:sp>
    </p:spTree>
    <p:extLst>
      <p:ext uri="{BB962C8B-B14F-4D97-AF65-F5344CB8AC3E}">
        <p14:creationId xmlns:p14="http://schemas.microsoft.com/office/powerpoint/2010/main" val="251558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if we add or apply these characteristics to our lives we will become ever increase fruitful and productive in favor and knowledge of our Lord Jesus Christ.</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9</a:t>
            </a:fld>
            <a:endParaRPr lang="en-US" dirty="0"/>
          </a:p>
        </p:txBody>
      </p:sp>
    </p:spTree>
    <p:extLst>
      <p:ext uri="{BB962C8B-B14F-4D97-AF65-F5344CB8AC3E}">
        <p14:creationId xmlns:p14="http://schemas.microsoft.com/office/powerpoint/2010/main" val="977903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A149D8D-B742-4BC2-9D97-CC41363FED81}" type="datetimeFigureOut">
              <a:rPr lang="en-US" smtClean="0"/>
              <a:pPr/>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49829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149D8D-B742-4BC2-9D97-CC41363FED81}" type="datetimeFigureOut">
              <a:rPr lang="en-US" smtClean="0"/>
              <a:pPr/>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5792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149D8D-B742-4BC2-9D97-CC41363FED81}" type="datetimeFigureOut">
              <a:rPr lang="en-US" smtClean="0"/>
              <a:pPr/>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74932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149D8D-B742-4BC2-9D97-CC41363FED81}" type="datetimeFigureOut">
              <a:rPr lang="en-US" smtClean="0"/>
              <a:pPr/>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21927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149D8D-B742-4BC2-9D97-CC41363FED81}" type="datetimeFigureOut">
              <a:rPr lang="en-US" smtClean="0"/>
              <a:pPr/>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71645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149D8D-B742-4BC2-9D97-CC41363FED81}" type="datetimeFigureOut">
              <a:rPr lang="en-US" smtClean="0"/>
              <a:pPr/>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89228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149D8D-B742-4BC2-9D97-CC41363FED81}" type="datetimeFigureOut">
              <a:rPr lang="en-US" smtClean="0"/>
              <a:pPr/>
              <a:t>7/20/2024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42811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149D8D-B742-4BC2-9D97-CC41363FED81}" type="datetimeFigureOut">
              <a:rPr lang="en-US" smtClean="0"/>
              <a:pPr/>
              <a:t>7/20/2024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87610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49D8D-B742-4BC2-9D97-CC41363FED81}" type="datetimeFigureOut">
              <a:rPr lang="en-US" smtClean="0"/>
              <a:pPr/>
              <a:t>7/20/2024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54657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09443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37688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149D8D-B742-4BC2-9D97-CC41363FED81}" type="datetimeFigureOut">
              <a:rPr lang="en-US" smtClean="0"/>
              <a:pPr/>
              <a:t>7/20/2024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1C64BC-A7DF-4448-894A-776EB02E5DA9}" type="slidenum">
              <a:rPr lang="en-US" smtClean="0"/>
              <a:pPr/>
              <a:t>‹#›</a:t>
            </a:fld>
            <a:endParaRPr lang="en-US"/>
          </a:p>
        </p:txBody>
      </p:sp>
    </p:spTree>
    <p:extLst>
      <p:ext uri="{BB962C8B-B14F-4D97-AF65-F5344CB8AC3E}">
        <p14:creationId xmlns:p14="http://schemas.microsoft.com/office/powerpoint/2010/main" val="187806291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jp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png"/><Relationship Id="rId7"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13.jpg"/><Relationship Id="rId5" Type="http://schemas.openxmlformats.org/officeDocument/2006/relationships/image" Target="../media/image8.jpg"/><Relationship Id="rId10" Type="http://schemas.openxmlformats.org/officeDocument/2006/relationships/image" Target="../media/image17.jpg"/><Relationship Id="rId4" Type="http://schemas.openxmlformats.org/officeDocument/2006/relationships/image" Target="../media/image3.jpeg"/><Relationship Id="rId9" Type="http://schemas.openxmlformats.org/officeDocument/2006/relationships/image" Target="../media/image16.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261833" y="4527636"/>
            <a:ext cx="4620334" cy="1089529"/>
          </a:xfrm>
          <a:prstGeom prst="rect">
            <a:avLst/>
          </a:prstGeom>
          <a:solidFill>
            <a:srgbClr val="C2914E">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7200" b="1" dirty="0">
                <a:ln w="28575">
                  <a:solidFill>
                    <a:srgbClr val="FF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 1:5-11</a:t>
            </a: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2304" r="22792" b="34597"/>
          <a:stretch/>
        </p:blipFill>
        <p:spPr>
          <a:xfrm>
            <a:off x="2095500" y="914400"/>
            <a:ext cx="4953000" cy="3243601"/>
          </a:xfrm>
          <a:prstGeom prst="rect">
            <a:avLst/>
          </a:prstGeom>
          <a:effectLst>
            <a:softEdge rad="317500"/>
          </a:effectLst>
        </p:spPr>
      </p:pic>
    </p:spTree>
    <p:extLst>
      <p:ext uri="{BB962C8B-B14F-4D97-AF65-F5344CB8AC3E}">
        <p14:creationId xmlns:p14="http://schemas.microsoft.com/office/powerpoint/2010/main" val="19097134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strVal val="#ppt_w*0.70"/>
                                          </p:val>
                                        </p:tav>
                                        <p:tav tm="100000">
                                          <p:val>
                                            <p:strVal val="#ppt_w"/>
                                          </p:val>
                                        </p:tav>
                                      </p:tavLst>
                                    </p:anim>
                                    <p:anim calcmode="lin" valueType="num">
                                      <p:cBhvr>
                                        <p:cTn id="8" dur="750" fill="hold"/>
                                        <p:tgtEl>
                                          <p:spTgt spid="7"/>
                                        </p:tgtEl>
                                        <p:attrNameLst>
                                          <p:attrName>ppt_h</p:attrName>
                                        </p:attrNameLst>
                                      </p:cBhvr>
                                      <p:tavLst>
                                        <p:tav tm="0">
                                          <p:val>
                                            <p:strVal val="#ppt_h"/>
                                          </p:val>
                                        </p:tav>
                                        <p:tav tm="100000">
                                          <p:val>
                                            <p:strVal val="#ppt_h"/>
                                          </p:val>
                                        </p:tav>
                                      </p:tavLst>
                                    </p:anim>
                                    <p:animEffect transition="in" filter="fade">
                                      <p:cBhvr>
                                        <p:cTn id="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990643"/>
            <a:ext cx="3451000" cy="694208"/>
          </a:xfrm>
          <a:prstGeom prst="rect">
            <a:avLst/>
          </a:prstGeom>
        </p:spPr>
      </p:pic>
      <p:sp>
        <p:nvSpPr>
          <p:cNvPr id="13" name="TextBox 12"/>
          <p:cNvSpPr txBox="1"/>
          <p:nvPr/>
        </p:nvSpPr>
        <p:spPr>
          <a:xfrm>
            <a:off x="1762838" y="5919845"/>
            <a:ext cx="116854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FAITH</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296435"/>
            <a:ext cx="3451000" cy="694208"/>
          </a:xfrm>
          <a:prstGeom prst="rect">
            <a:avLst/>
          </a:prstGeom>
        </p:spPr>
      </p:pic>
      <p:sp>
        <p:nvSpPr>
          <p:cNvPr id="14" name="TextBox 13"/>
          <p:cNvSpPr txBox="1"/>
          <p:nvPr/>
        </p:nvSpPr>
        <p:spPr>
          <a:xfrm>
            <a:off x="1552953" y="5272694"/>
            <a:ext cx="146325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VIRTUE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4597407"/>
            <a:ext cx="3451000" cy="694208"/>
          </a:xfrm>
          <a:prstGeom prst="rect">
            <a:avLst/>
          </a:prstGeom>
        </p:spPr>
      </p:pic>
      <p:sp>
        <p:nvSpPr>
          <p:cNvPr id="27" name="TextBox 26"/>
          <p:cNvSpPr txBox="1"/>
          <p:nvPr/>
        </p:nvSpPr>
        <p:spPr>
          <a:xfrm>
            <a:off x="1070199" y="4559685"/>
            <a:ext cx="2548597"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235693"/>
            <a:ext cx="3451000" cy="694208"/>
          </a:xfrm>
          <a:prstGeom prst="rect">
            <a:avLst/>
          </a:prstGeom>
        </p:spPr>
      </p:pic>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904508"/>
            <a:ext cx="3451000" cy="694208"/>
          </a:xfrm>
          <a:prstGeom prst="rect">
            <a:avLst/>
          </a:prstGeom>
        </p:spPr>
      </p:pic>
      <p:sp>
        <p:nvSpPr>
          <p:cNvPr id="28" name="TextBox 27"/>
          <p:cNvSpPr txBox="1"/>
          <p:nvPr/>
        </p:nvSpPr>
        <p:spPr>
          <a:xfrm>
            <a:off x="935662" y="3841312"/>
            <a:ext cx="280716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SELF CONTROL</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815562" y="3197786"/>
            <a:ext cx="299972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PERSEVERANCE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1196146"/>
            <a:ext cx="3451000" cy="694208"/>
          </a:xfrm>
          <a:prstGeom prst="rect">
            <a:avLst/>
          </a:prstGeom>
        </p:spPr>
      </p:pic>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20124" y="1872630"/>
            <a:ext cx="3451000" cy="694208"/>
          </a:xfrm>
          <a:prstGeom prst="rect">
            <a:avLst/>
          </a:prstGeom>
        </p:spPr>
      </p:pic>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2571552"/>
            <a:ext cx="3451000" cy="694208"/>
          </a:xfrm>
          <a:prstGeom prst="rect">
            <a:avLst/>
          </a:prstGeom>
        </p:spPr>
      </p:pic>
      <p:sp>
        <p:nvSpPr>
          <p:cNvPr id="30" name="TextBox 29"/>
          <p:cNvSpPr txBox="1"/>
          <p:nvPr/>
        </p:nvSpPr>
        <p:spPr>
          <a:xfrm>
            <a:off x="1104356" y="2508926"/>
            <a:ext cx="2360449"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GODLINESS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784584" y="1800927"/>
            <a:ext cx="299999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BRO. KINDNESS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9" name="TextBox 28"/>
          <p:cNvSpPr txBox="1"/>
          <p:nvPr/>
        </p:nvSpPr>
        <p:spPr>
          <a:xfrm>
            <a:off x="1490244" y="1139094"/>
            <a:ext cx="146581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LOVE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5" name="TextBox 24"/>
          <p:cNvSpPr txBox="1"/>
          <p:nvPr/>
        </p:nvSpPr>
        <p:spPr>
          <a:xfrm>
            <a:off x="4106498" y="1364188"/>
            <a:ext cx="4960407" cy="415498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he who lacks these things is shortsighted, even to blindness, and has forgotten that he has been cleansed from his old sins.”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(1:9)</a:t>
            </a:r>
          </a:p>
        </p:txBody>
      </p:sp>
    </p:spTree>
    <p:extLst>
      <p:ext uri="{BB962C8B-B14F-4D97-AF65-F5344CB8AC3E}">
        <p14:creationId xmlns:p14="http://schemas.microsoft.com/office/powerpoint/2010/main" val="52318197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25" name="TextBox 24"/>
          <p:cNvSpPr txBox="1"/>
          <p:nvPr/>
        </p:nvSpPr>
        <p:spPr>
          <a:xfrm>
            <a:off x="189306" y="1999449"/>
            <a:ext cx="8840051" cy="243143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Assuredly, I say to you, all these things will come upon </a:t>
            </a:r>
            <a:r>
              <a:rPr lang="en-US" sz="3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this generation</a:t>
            </a:r>
            <a:r>
              <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 "O Jerusalem, Jerusalem… See! Your house is left to you desolate; </a:t>
            </a:r>
            <a:r>
              <a:rPr lang="en-US" sz="3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(Mt. 23:36-38)</a:t>
            </a:r>
          </a:p>
        </p:txBody>
      </p:sp>
      <p:sp>
        <p:nvSpPr>
          <p:cNvPr id="11" name="TextBox 10"/>
          <p:cNvSpPr txBox="1"/>
          <p:nvPr/>
        </p:nvSpPr>
        <p:spPr>
          <a:xfrm>
            <a:off x="189306" y="4681915"/>
            <a:ext cx="8840051" cy="184665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“Assuredly, I say to you,</a:t>
            </a:r>
            <a:r>
              <a:rPr lang="en-US" sz="3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 this generation </a:t>
            </a:r>
            <a:r>
              <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will by no means pass away till all these things take place.” </a:t>
            </a:r>
            <a:r>
              <a:rPr lang="en-US" sz="3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(Mt 24:34-35)</a:t>
            </a:r>
          </a:p>
        </p:txBody>
      </p:sp>
      <p:sp>
        <p:nvSpPr>
          <p:cNvPr id="15" name="TextBox 14"/>
          <p:cNvSpPr txBox="1"/>
          <p:nvPr/>
        </p:nvSpPr>
        <p:spPr>
          <a:xfrm>
            <a:off x="1557843" y="1104939"/>
            <a:ext cx="6061362" cy="856068"/>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4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“this generation?”</a:t>
            </a:r>
          </a:p>
        </p:txBody>
      </p:sp>
    </p:spTree>
    <p:extLst>
      <p:ext uri="{BB962C8B-B14F-4D97-AF65-F5344CB8AC3E}">
        <p14:creationId xmlns:p14="http://schemas.microsoft.com/office/powerpoint/2010/main" val="380593958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2202" r="1540" b="48497"/>
          <a:stretch/>
        </p:blipFill>
        <p:spPr>
          <a:xfrm>
            <a:off x="0" y="3844070"/>
            <a:ext cx="9144000" cy="2792352"/>
          </a:xfrm>
          <a:prstGeom prst="rect">
            <a:avLst/>
          </a:prstGeom>
          <a:effectLst>
            <a:softEdge rad="127000"/>
          </a:effectLst>
        </p:spPr>
      </p:pic>
      <p:sp>
        <p:nvSpPr>
          <p:cNvPr id="18" name="TextBox 17"/>
          <p:cNvSpPr txBox="1"/>
          <p:nvPr/>
        </p:nvSpPr>
        <p:spPr>
          <a:xfrm>
            <a:off x="466427" y="2312854"/>
            <a:ext cx="8211147" cy="111056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72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Let’s Make A Choice</a:t>
            </a:r>
          </a:p>
        </p:txBody>
      </p:sp>
      <p:sp>
        <p:nvSpPr>
          <p:cNvPr id="8" name="TextBox 7"/>
          <p:cNvSpPr txBox="1"/>
          <p:nvPr/>
        </p:nvSpPr>
        <p:spPr>
          <a:xfrm>
            <a:off x="1557843" y="1104939"/>
            <a:ext cx="6061362" cy="856068"/>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4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“this generation?”</a:t>
            </a:r>
          </a:p>
        </p:txBody>
      </p:sp>
    </p:spTree>
    <p:extLst>
      <p:ext uri="{BB962C8B-B14F-4D97-AF65-F5344CB8AC3E}">
        <p14:creationId xmlns:p14="http://schemas.microsoft.com/office/powerpoint/2010/main" val="14616595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25" name="TextBox 24"/>
          <p:cNvSpPr txBox="1"/>
          <p:nvPr/>
        </p:nvSpPr>
        <p:spPr>
          <a:xfrm>
            <a:off x="542687" y="1953131"/>
            <a:ext cx="1840154"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Past</a:t>
            </a:r>
            <a:endPar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2202" r="1540" b="48497"/>
          <a:stretch/>
        </p:blipFill>
        <p:spPr>
          <a:xfrm>
            <a:off x="0" y="3844070"/>
            <a:ext cx="9144000" cy="2792352"/>
          </a:xfrm>
          <a:prstGeom prst="rect">
            <a:avLst/>
          </a:prstGeom>
          <a:effectLst>
            <a:softEdge rad="127000"/>
          </a:effectLst>
        </p:spPr>
      </p:pic>
      <p:sp>
        <p:nvSpPr>
          <p:cNvPr id="11" name="TextBox 10"/>
          <p:cNvSpPr txBox="1"/>
          <p:nvPr/>
        </p:nvSpPr>
        <p:spPr>
          <a:xfrm>
            <a:off x="3275888" y="1999144"/>
            <a:ext cx="2540183"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Present</a:t>
            </a:r>
            <a:endPar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12" name="TextBox 11"/>
          <p:cNvSpPr txBox="1"/>
          <p:nvPr/>
        </p:nvSpPr>
        <p:spPr>
          <a:xfrm>
            <a:off x="6357818" y="1921352"/>
            <a:ext cx="2489725" cy="101566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6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Future</a:t>
            </a:r>
            <a:endParaRPr lang="en-US" sz="6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13" name="TextBox 12"/>
          <p:cNvSpPr txBox="1"/>
          <p:nvPr/>
        </p:nvSpPr>
        <p:spPr>
          <a:xfrm>
            <a:off x="61193" y="2922029"/>
            <a:ext cx="2803143"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Preterits</a:t>
            </a:r>
          </a:p>
        </p:txBody>
      </p:sp>
      <p:sp>
        <p:nvSpPr>
          <p:cNvPr id="14" name="TextBox 13"/>
          <p:cNvSpPr txBox="1"/>
          <p:nvPr/>
        </p:nvSpPr>
        <p:spPr>
          <a:xfrm>
            <a:off x="2864336" y="2963302"/>
            <a:ext cx="3363288"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Historicist</a:t>
            </a:r>
          </a:p>
        </p:txBody>
      </p:sp>
      <p:sp>
        <p:nvSpPr>
          <p:cNvPr id="16" name="TextBox 15"/>
          <p:cNvSpPr txBox="1"/>
          <p:nvPr/>
        </p:nvSpPr>
        <p:spPr>
          <a:xfrm>
            <a:off x="6348751" y="2921936"/>
            <a:ext cx="2705771"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Futurist</a:t>
            </a:r>
          </a:p>
        </p:txBody>
      </p:sp>
      <p:sp>
        <p:nvSpPr>
          <p:cNvPr id="18" name="TextBox 17"/>
          <p:cNvSpPr txBox="1"/>
          <p:nvPr/>
        </p:nvSpPr>
        <p:spPr>
          <a:xfrm>
            <a:off x="1557843" y="1104939"/>
            <a:ext cx="6061362" cy="856068"/>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4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“this generation?”</a:t>
            </a:r>
          </a:p>
        </p:txBody>
      </p:sp>
      <p:sp>
        <p:nvSpPr>
          <p:cNvPr id="15" name="TextBox 14"/>
          <p:cNvSpPr txBox="1"/>
          <p:nvPr/>
        </p:nvSpPr>
        <p:spPr>
          <a:xfrm>
            <a:off x="194129" y="6043796"/>
            <a:ext cx="2803143"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“Already”</a:t>
            </a:r>
          </a:p>
        </p:txBody>
      </p:sp>
      <p:sp>
        <p:nvSpPr>
          <p:cNvPr id="17" name="TextBox 16"/>
          <p:cNvSpPr txBox="1"/>
          <p:nvPr/>
        </p:nvSpPr>
        <p:spPr>
          <a:xfrm>
            <a:off x="3469721" y="6051888"/>
            <a:ext cx="2082271"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“Now”</a:t>
            </a:r>
          </a:p>
        </p:txBody>
      </p:sp>
      <p:sp>
        <p:nvSpPr>
          <p:cNvPr id="19" name="TextBox 18"/>
          <p:cNvSpPr txBox="1"/>
          <p:nvPr/>
        </p:nvSpPr>
        <p:spPr>
          <a:xfrm>
            <a:off x="6044400" y="6015773"/>
            <a:ext cx="2803143"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“Not Yet”</a:t>
            </a:r>
          </a:p>
        </p:txBody>
      </p:sp>
    </p:spTree>
    <p:extLst>
      <p:ext uri="{BB962C8B-B14F-4D97-AF65-F5344CB8AC3E}">
        <p14:creationId xmlns:p14="http://schemas.microsoft.com/office/powerpoint/2010/main" val="242725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22" presetClass="entr" presetSubtype="8" fill="hold" grpId="0" nodeType="afterEffect">
                                  <p:stCondLst>
                                    <p:cond delay="75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750"/>
                                        <p:tgtEl>
                                          <p:spTgt spid="11"/>
                                        </p:tgtEl>
                                      </p:cBhvr>
                                    </p:animEffect>
                                  </p:childTnLst>
                                </p:cTn>
                              </p:par>
                            </p:childTnLst>
                          </p:cTn>
                        </p:par>
                        <p:par>
                          <p:cTn id="12" fill="hold">
                            <p:stCondLst>
                              <p:cond delay="2250"/>
                            </p:stCondLst>
                            <p:childTnLst>
                              <p:par>
                                <p:cTn id="13" presetID="22" presetClass="entr" presetSubtype="8" fill="hold" grpId="0" nodeType="afterEffect">
                                  <p:stCondLst>
                                    <p:cond delay="75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75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750"/>
                                        <p:tgtEl>
                                          <p:spTgt spid="13"/>
                                        </p:tgtEl>
                                      </p:cBhvr>
                                    </p:animEffect>
                                  </p:childTnLst>
                                </p:cTn>
                              </p:par>
                            </p:childTnLst>
                          </p:cTn>
                        </p:par>
                        <p:par>
                          <p:cTn id="21" fill="hold">
                            <p:stCondLst>
                              <p:cond delay="750"/>
                            </p:stCondLst>
                            <p:childTnLst>
                              <p:par>
                                <p:cTn id="22" presetID="22" presetClass="entr" presetSubtype="1" fill="hold" grpId="0" nodeType="afterEffect">
                                  <p:stCondLst>
                                    <p:cond delay="75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750"/>
                                        <p:tgtEl>
                                          <p:spTgt spid="14"/>
                                        </p:tgtEl>
                                      </p:cBhvr>
                                    </p:animEffect>
                                  </p:childTnLst>
                                </p:cTn>
                              </p:par>
                            </p:childTnLst>
                          </p:cTn>
                        </p:par>
                        <p:par>
                          <p:cTn id="25" fill="hold">
                            <p:stCondLst>
                              <p:cond delay="2250"/>
                            </p:stCondLst>
                            <p:childTnLst>
                              <p:par>
                                <p:cTn id="26" presetID="22" presetClass="entr" presetSubtype="1" fill="hold" grpId="0" nodeType="afterEffect">
                                  <p:stCondLst>
                                    <p:cond delay="75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75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1" grpId="0" animBg="1"/>
      <p:bldP spid="12" grpId="0" animBg="1"/>
      <p:bldP spid="13" grpId="0" animBg="1"/>
      <p:bldP spid="14" grpId="0" animBg="1"/>
      <p:bldP spid="16" grpId="0" animBg="1"/>
      <p:bldP spid="15" grpId="0" animBg="1"/>
      <p:bldP spid="17"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4"/>
            <a:ext cx="9224543" cy="6858000"/>
          </a:xfrm>
          <a:prstGeom prst="rect">
            <a:avLst/>
          </a:prstGeom>
        </p:spPr>
      </p:pic>
      <p:cxnSp>
        <p:nvCxnSpPr>
          <p:cNvPr id="3" name="Straight Connector 2"/>
          <p:cNvCxnSpPr/>
          <p:nvPr/>
        </p:nvCxnSpPr>
        <p:spPr>
          <a:xfrm>
            <a:off x="413819" y="5333410"/>
            <a:ext cx="8608216" cy="7287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4313" y="5430986"/>
            <a:ext cx="6419887" cy="120032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AD 70 </a:t>
            </a:r>
            <a:r>
              <a:rPr lang="en-US" sz="4000" b="1" dirty="0">
                <a:ln w="6350">
                  <a:solidFill>
                    <a:srgbClr val="350304"/>
                  </a:solidFill>
                </a:ln>
                <a:solidFill>
                  <a:srgbClr val="00FF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Tribulation/70</a:t>
            </a:r>
            <a:r>
              <a:rPr lang="en-US" sz="4000" b="1" baseline="3000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a: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Seven</a:t>
            </a:r>
            <a:endParaRPr lang="en-US" sz="4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ctr"/>
            <a:endParaRPr lang="en-US" sz="3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41" name="Straight Connector 40"/>
          <p:cNvCxnSpPr/>
          <p:nvPr/>
        </p:nvCxnSpPr>
        <p:spPr>
          <a:xfrm>
            <a:off x="728956" y="3774804"/>
            <a:ext cx="8440" cy="2185640"/>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610978" y="3946815"/>
            <a:ext cx="2578743" cy="132343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“New Israel”</a:t>
            </a:r>
          </a:p>
          <a:p>
            <a:pPr algn="ctr"/>
            <a:r>
              <a:rPr lang="en-US" sz="4000" b="1" dirty="0">
                <a:ln w="6350">
                  <a:solidFill>
                    <a:srgbClr val="350304"/>
                  </a:solidFill>
                </a:ln>
                <a:solidFill>
                  <a:srgbClr val="00B0F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Millennium</a:t>
            </a:r>
            <a:endParaRPr lang="en-US" sz="3200" b="1" dirty="0">
              <a:ln w="6350">
                <a:solidFill>
                  <a:srgbClr val="350304"/>
                </a:solidFill>
              </a:ln>
              <a:solidFill>
                <a:srgbClr val="00B0F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45" name="Straight Connector 44"/>
          <p:cNvCxnSpPr/>
          <p:nvPr/>
        </p:nvCxnSpPr>
        <p:spPr>
          <a:xfrm flipH="1" flipV="1">
            <a:off x="8346269" y="3445832"/>
            <a:ext cx="52993" cy="1856000"/>
          </a:xfrm>
          <a:prstGeom prst="line">
            <a:avLst/>
          </a:prstGeom>
          <a:ln w="57150">
            <a:solidFill>
              <a:schemeClr val="bg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28" name="Picture 27"/>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9" name="TextBox 28"/>
          <p:cNvSpPr txBox="1"/>
          <p:nvPr/>
        </p:nvSpPr>
        <p:spPr>
          <a:xfrm>
            <a:off x="1557843" y="1104939"/>
            <a:ext cx="6061362" cy="771173"/>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8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“this generation?”</a:t>
            </a:r>
          </a:p>
        </p:txBody>
      </p:sp>
      <p:sp>
        <p:nvSpPr>
          <p:cNvPr id="32" name="TextBox 31"/>
          <p:cNvSpPr txBox="1"/>
          <p:nvPr/>
        </p:nvSpPr>
        <p:spPr>
          <a:xfrm>
            <a:off x="163335" y="1762096"/>
            <a:ext cx="4326972" cy="3293209"/>
          </a:xfrm>
          <a:prstGeom prst="rect">
            <a:avLst/>
          </a:prstGeom>
          <a:solidFill>
            <a:srgbClr val="A2360F">
              <a:alpha val="1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Signs of the Destruction of Jers. are also the Signs</a:t>
            </a:r>
          </a:p>
          <a:p>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End of the Age</a:t>
            </a:r>
          </a:p>
          <a:p>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3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Mt. 24:4-28</a:t>
            </a:r>
          </a:p>
          <a:p>
            <a:r>
              <a:rPr lang="en-US" sz="3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Luke 21:20-24</a:t>
            </a:r>
          </a:p>
          <a:p>
            <a:r>
              <a:rPr lang="en-US" sz="3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Rev. 6-18 </a:t>
            </a:r>
          </a:p>
        </p:txBody>
      </p:sp>
      <p:sp>
        <p:nvSpPr>
          <p:cNvPr id="35" name="TextBox 34"/>
          <p:cNvSpPr txBox="1"/>
          <p:nvPr/>
        </p:nvSpPr>
        <p:spPr>
          <a:xfrm>
            <a:off x="4485669" y="3219276"/>
            <a:ext cx="990601"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Y</a:t>
            </a:r>
            <a:endParaRPr lang="en-US" sz="2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39" name="Straight Connector 38"/>
          <p:cNvCxnSpPr/>
          <p:nvPr/>
        </p:nvCxnSpPr>
        <p:spPr>
          <a:xfrm flipH="1" flipV="1">
            <a:off x="1295400" y="4066496"/>
            <a:ext cx="13772" cy="1149218"/>
          </a:xfrm>
          <a:prstGeom prst="line">
            <a:avLst/>
          </a:prstGeom>
          <a:ln w="57150">
            <a:solidFill>
              <a:schemeClr val="bg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676400" y="5997603"/>
            <a:ext cx="3375630" cy="6771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3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generation</a:t>
            </a:r>
            <a:r>
              <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3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9" name="TextBox 48"/>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36" name="TextBox 35"/>
          <p:cNvSpPr txBox="1"/>
          <p:nvPr/>
        </p:nvSpPr>
        <p:spPr>
          <a:xfrm>
            <a:off x="6036673" y="4191179"/>
            <a:ext cx="2301223" cy="64633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a:ln w="6350">
                  <a:solidFill>
                    <a:srgbClr val="350304"/>
                  </a:solidFill>
                </a:ln>
                <a:solidFill>
                  <a:srgbClr val="00FF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(Transition)</a:t>
            </a:r>
            <a:endParaRPr lang="en-US" sz="2400" b="1" dirty="0">
              <a:ln w="6350">
                <a:solidFill>
                  <a:srgbClr val="350304"/>
                </a:solidFill>
              </a:ln>
              <a:solidFill>
                <a:srgbClr val="00FF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37" name="Straight Connector 36"/>
          <p:cNvCxnSpPr/>
          <p:nvPr/>
        </p:nvCxnSpPr>
        <p:spPr>
          <a:xfrm>
            <a:off x="6105033" y="4938314"/>
            <a:ext cx="1415955" cy="7815"/>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7619205" y="4930833"/>
            <a:ext cx="583486" cy="7481"/>
          </a:xfrm>
          <a:prstGeom prst="line">
            <a:avLst/>
          </a:prstGeom>
          <a:ln w="571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340687" y="3794545"/>
            <a:ext cx="960237" cy="64633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 S.</a:t>
            </a:r>
            <a:endParaRPr lang="en-US" sz="2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50" name="TextBox 49"/>
          <p:cNvSpPr txBox="1"/>
          <p:nvPr/>
        </p:nvSpPr>
        <p:spPr>
          <a:xfrm>
            <a:off x="7373534" y="5579937"/>
            <a:ext cx="1998462" cy="103412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lnSpc>
                <a:spcPct val="85000"/>
              </a:lnSpc>
            </a:pPr>
            <a:r>
              <a:rPr lang="en-US" sz="3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“somehow” </a:t>
            </a:r>
          </a:p>
          <a:p>
            <a:pPr algn="ctr">
              <a:lnSpc>
                <a:spcPct val="85000"/>
              </a:lnSpc>
            </a:pPr>
            <a:r>
              <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p>
        </p:txBody>
      </p:sp>
      <p:sp>
        <p:nvSpPr>
          <p:cNvPr id="55" name="TextBox 54"/>
          <p:cNvSpPr txBox="1"/>
          <p:nvPr/>
        </p:nvSpPr>
        <p:spPr>
          <a:xfrm>
            <a:off x="4717927" y="2135560"/>
            <a:ext cx="1310262"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a:ln w="6350">
                  <a:solidFill>
                    <a:srgbClr val="350304"/>
                  </a:solidFill>
                </a:ln>
                <a:solidFill>
                  <a:srgbClr val="33CC33"/>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PAST</a:t>
            </a:r>
            <a:endParaRPr lang="en-US" sz="3200" b="1" dirty="0">
              <a:ln w="6350">
                <a:solidFill>
                  <a:srgbClr val="350304"/>
                </a:solidFill>
              </a:ln>
              <a:solidFill>
                <a:srgbClr val="33CC33"/>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57" name="Straight Connector 56"/>
          <p:cNvCxnSpPr/>
          <p:nvPr/>
        </p:nvCxnSpPr>
        <p:spPr>
          <a:xfrm>
            <a:off x="4135584" y="2432488"/>
            <a:ext cx="655969" cy="1"/>
          </a:xfrm>
          <a:prstGeom prst="line">
            <a:avLst/>
          </a:prstGeom>
          <a:ln w="57150">
            <a:solidFill>
              <a:srgbClr val="009900"/>
            </a:solidFill>
            <a:prstDash val="solid"/>
            <a:headEnd type="triangle" w="med" len="med"/>
            <a:tailEnd type="none" w="med" len="med"/>
          </a:ln>
          <a:effectLst>
            <a:outerShdw blurRad="50800" dist="38100" dir="18900000" algn="bl" rotWithShape="0">
              <a:prstClr val="black">
                <a:alpha val="75000"/>
              </a:prstClr>
            </a:outerShdw>
          </a:effectLst>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015F899-0601-1786-0E95-7995136B3628}"/>
              </a:ext>
            </a:extLst>
          </p:cNvPr>
          <p:cNvSpPr txBox="1"/>
          <p:nvPr/>
        </p:nvSpPr>
        <p:spPr>
          <a:xfrm>
            <a:off x="6061809" y="1765225"/>
            <a:ext cx="3082191" cy="1723549"/>
          </a:xfrm>
          <a:prstGeom prst="rect">
            <a:avLst/>
          </a:prstGeom>
          <a:solidFill>
            <a:srgbClr val="A2360F">
              <a:alpha val="1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Sign of His Coming</a:t>
            </a:r>
          </a:p>
          <a:p>
            <a:pPr algn="ctr"/>
            <a:r>
              <a:rPr lang="en-US" sz="3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Mt. 24:29-31;</a:t>
            </a:r>
          </a:p>
          <a:p>
            <a:pPr algn="ctr"/>
            <a:r>
              <a:rPr lang="en-US" sz="3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Luke 21:25-28</a:t>
            </a:r>
            <a:endParaRPr lang="en-US" sz="3600" b="1" dirty="0">
              <a:ln w="6350">
                <a:solidFill>
                  <a:srgbClr val="350304"/>
                </a:solidFill>
              </a:ln>
              <a:solidFill>
                <a:srgbClr val="33CC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290242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right)">
                                      <p:cBhvr>
                                        <p:cTn id="12" dur="500"/>
                                        <p:tgtEl>
                                          <p:spTgt spid="57"/>
                                        </p:tgtEl>
                                      </p:cBhvr>
                                    </p:animEffect>
                                  </p:childTnLst>
                                </p:cTn>
                              </p:par>
                            </p:childTnLst>
                          </p:cTn>
                        </p:par>
                        <p:par>
                          <p:cTn id="13" fill="hold">
                            <p:stCondLst>
                              <p:cond delay="500"/>
                            </p:stCondLst>
                            <p:childTnLst>
                              <p:par>
                                <p:cTn id="14" presetID="16" presetClass="entr" presetSubtype="37" fill="hold" grpId="0" nodeType="afterEffect">
                                  <p:stCondLst>
                                    <p:cond delay="250"/>
                                  </p:stCondLst>
                                  <p:childTnLst>
                                    <p:set>
                                      <p:cBhvr>
                                        <p:cTn id="15" dur="1" fill="hold">
                                          <p:stCondLst>
                                            <p:cond delay="0"/>
                                          </p:stCondLst>
                                        </p:cTn>
                                        <p:tgtEl>
                                          <p:spTgt spid="32"/>
                                        </p:tgtEl>
                                        <p:attrNameLst>
                                          <p:attrName>style.visibility</p:attrName>
                                        </p:attrNameLst>
                                      </p:cBhvr>
                                      <p:to>
                                        <p:strVal val="visible"/>
                                      </p:to>
                                    </p:set>
                                    <p:animEffect transition="in" filter="barn(outVertical)">
                                      <p:cBhvr>
                                        <p:cTn id="16" dur="500"/>
                                        <p:tgtEl>
                                          <p:spTgt spid="32"/>
                                        </p:tgtEl>
                                      </p:cBhvr>
                                    </p:animEffect>
                                  </p:childTnLst>
                                </p:cTn>
                              </p:par>
                              <p:par>
                                <p:cTn id="17" presetID="22" presetClass="entr" presetSubtype="1" fill="hold" nodeType="withEffect">
                                  <p:stCondLst>
                                    <p:cond delay="250"/>
                                  </p:stCondLst>
                                  <p:childTnLst>
                                    <p:set>
                                      <p:cBhvr>
                                        <p:cTn id="18" dur="1" fill="hold">
                                          <p:stCondLst>
                                            <p:cond delay="0"/>
                                          </p:stCondLst>
                                        </p:cTn>
                                        <p:tgtEl>
                                          <p:spTgt spid="39"/>
                                        </p:tgtEl>
                                        <p:attrNameLst>
                                          <p:attrName>style.visibility</p:attrName>
                                        </p:attrNameLst>
                                      </p:cBhvr>
                                      <p:to>
                                        <p:strVal val="visible"/>
                                      </p:to>
                                    </p:set>
                                    <p:animEffect transition="in" filter="wipe(up)">
                                      <p:cBhvr>
                                        <p:cTn id="19" dur="5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left)">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childTnLst>
                          </p:cTn>
                        </p:par>
                        <p:par>
                          <p:cTn id="36" fill="hold">
                            <p:stCondLst>
                              <p:cond delay="500"/>
                            </p:stCondLst>
                            <p:childTnLst>
                              <p:par>
                                <p:cTn id="37" presetID="22" presetClass="entr" presetSubtype="8" fill="hold" grpId="0" nodeType="afterEffect">
                                  <p:stCondLst>
                                    <p:cond delay="75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750"/>
                                        <p:tgtEl>
                                          <p:spTgt spid="36"/>
                                        </p:tgtEl>
                                      </p:cBhvr>
                                    </p:animEffect>
                                  </p:childTnLst>
                                </p:cTn>
                              </p:par>
                              <p:par>
                                <p:cTn id="40" presetID="22" presetClass="entr" presetSubtype="8" fill="hold" nodeType="withEffect">
                                  <p:stCondLst>
                                    <p:cond delay="75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500"/>
                                        <p:tgtEl>
                                          <p:spTgt spid="37"/>
                                        </p:tgtEl>
                                      </p:cBhvr>
                                    </p:animEffect>
                                  </p:childTnLst>
                                </p:cTn>
                              </p:par>
                            </p:childTnLst>
                          </p:cTn>
                        </p:par>
                        <p:par>
                          <p:cTn id="43" fill="hold">
                            <p:stCondLst>
                              <p:cond delay="2000"/>
                            </p:stCondLst>
                            <p:childTnLst>
                              <p:par>
                                <p:cTn id="44" presetID="22" presetClass="entr" presetSubtype="8" fill="hold"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left)">
                                      <p:cBhvr>
                                        <p:cTn id="46" dur="750"/>
                                        <p:tgtEl>
                                          <p:spTgt spid="38"/>
                                        </p:tgtEl>
                                      </p:cBhvr>
                                    </p:animEffect>
                                  </p:childTnLst>
                                </p:cTn>
                              </p:par>
                            </p:childTnLst>
                          </p:cTn>
                        </p:par>
                        <p:par>
                          <p:cTn id="47" fill="hold">
                            <p:stCondLst>
                              <p:cond delay="2750"/>
                            </p:stCondLst>
                            <p:childTnLst>
                              <p:par>
                                <p:cTn id="48" presetID="10" presetClass="entr" presetSubtype="0" fill="hold" grpId="0" nodeType="afterEffect">
                                  <p:stCondLst>
                                    <p:cond delay="50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750"/>
                                        <p:tgtEl>
                                          <p:spTgt spid="50"/>
                                        </p:tgtEl>
                                      </p:cBhvr>
                                    </p:animEffect>
                                  </p:childTnLst>
                                </p:cTn>
                              </p:par>
                            </p:childTnLst>
                          </p:cTn>
                        </p:par>
                        <p:par>
                          <p:cTn id="51" fill="hold">
                            <p:stCondLst>
                              <p:cond delay="4000"/>
                            </p:stCondLst>
                            <p:childTnLst>
                              <p:par>
                                <p:cTn id="52" presetID="22" presetClass="entr" presetSubtype="8" fill="hold" grpId="0" nodeType="afterEffect">
                                  <p:stCondLst>
                                    <p:cond delay="75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37"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barn(outVertical)">
                                      <p:cBhvr>
                                        <p:cTn id="5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3" grpId="0" animBg="1"/>
      <p:bldP spid="32" grpId="0" animBg="1"/>
      <p:bldP spid="35" grpId="0" animBg="1"/>
      <p:bldP spid="44" grpId="0" animBg="1"/>
      <p:bldP spid="36" grpId="0" animBg="1"/>
      <p:bldP spid="46" grpId="0" animBg="1"/>
      <p:bldP spid="50" grpId="0" animBg="1"/>
      <p:bldP spid="55"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4"/>
            <a:ext cx="9224543" cy="6858000"/>
          </a:xfrm>
          <a:prstGeom prst="rect">
            <a:avLst/>
          </a:prstGeom>
        </p:spPr>
      </p:pic>
      <p:cxnSp>
        <p:nvCxnSpPr>
          <p:cNvPr id="3" name="Straight Connector 2"/>
          <p:cNvCxnSpPr/>
          <p:nvPr/>
        </p:nvCxnSpPr>
        <p:spPr>
          <a:xfrm>
            <a:off x="413819" y="5333410"/>
            <a:ext cx="8608216" cy="7287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4312" y="5390196"/>
            <a:ext cx="1771687"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AD 70</a:t>
            </a:r>
            <a:endParaRPr lang="en-US" sz="3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41" name="Straight Connector 40"/>
          <p:cNvCxnSpPr/>
          <p:nvPr/>
        </p:nvCxnSpPr>
        <p:spPr>
          <a:xfrm>
            <a:off x="728956" y="3774804"/>
            <a:ext cx="8440" cy="2185640"/>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215652" y="4622055"/>
            <a:ext cx="5276120" cy="61555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“New Israel” - </a:t>
            </a:r>
            <a:r>
              <a:rPr lang="en-US" sz="3400" b="1" dirty="0">
                <a:ln w="6350">
                  <a:solidFill>
                    <a:srgbClr val="350304"/>
                  </a:solidFill>
                </a:ln>
                <a:solidFill>
                  <a:srgbClr val="00B0F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Trib. &amp; Millennium</a:t>
            </a:r>
          </a:p>
        </p:txBody>
      </p:sp>
      <p:cxnSp>
        <p:nvCxnSpPr>
          <p:cNvPr id="45" name="Straight Connector 44"/>
          <p:cNvCxnSpPr/>
          <p:nvPr/>
        </p:nvCxnSpPr>
        <p:spPr>
          <a:xfrm flipH="1" flipV="1">
            <a:off x="8346269" y="3445832"/>
            <a:ext cx="52993" cy="1856000"/>
          </a:xfrm>
          <a:prstGeom prst="line">
            <a:avLst/>
          </a:prstGeom>
          <a:ln w="57150">
            <a:solidFill>
              <a:schemeClr val="bg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28" name="Picture 27"/>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9" name="TextBox 28"/>
          <p:cNvSpPr txBox="1"/>
          <p:nvPr/>
        </p:nvSpPr>
        <p:spPr>
          <a:xfrm>
            <a:off x="1557843" y="1104939"/>
            <a:ext cx="6061362" cy="771173"/>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8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“this generation?”</a:t>
            </a:r>
          </a:p>
        </p:txBody>
      </p:sp>
      <p:sp>
        <p:nvSpPr>
          <p:cNvPr id="30" name="TextBox 29"/>
          <p:cNvSpPr txBox="1"/>
          <p:nvPr/>
        </p:nvSpPr>
        <p:spPr>
          <a:xfrm>
            <a:off x="6061809" y="1765225"/>
            <a:ext cx="3082191" cy="1723549"/>
          </a:xfrm>
          <a:prstGeom prst="rect">
            <a:avLst/>
          </a:prstGeom>
          <a:solidFill>
            <a:srgbClr val="A2360F">
              <a:alpha val="1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Sign of His Coming</a:t>
            </a:r>
          </a:p>
          <a:p>
            <a:pPr algn="ctr"/>
            <a:r>
              <a:rPr lang="en-US" sz="3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Mt. 24:29-31;</a:t>
            </a:r>
          </a:p>
          <a:p>
            <a:pPr algn="ctr"/>
            <a:r>
              <a:rPr lang="en-US" sz="3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Luke 21:25-28</a:t>
            </a:r>
            <a:endParaRPr lang="en-US" sz="3600" b="1" dirty="0">
              <a:ln w="6350">
                <a:solidFill>
                  <a:srgbClr val="350304"/>
                </a:solidFill>
              </a:ln>
              <a:solidFill>
                <a:srgbClr val="33CC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32" name="TextBox 31"/>
          <p:cNvSpPr txBox="1"/>
          <p:nvPr/>
        </p:nvSpPr>
        <p:spPr>
          <a:xfrm>
            <a:off x="163335" y="1762096"/>
            <a:ext cx="3189465" cy="1692771"/>
          </a:xfrm>
          <a:prstGeom prst="rect">
            <a:avLst/>
          </a:prstGeom>
          <a:solidFill>
            <a:srgbClr val="A2360F">
              <a:alpha val="1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Signs of the Destruction of Jers. </a:t>
            </a:r>
            <a:r>
              <a:rPr lang="en-US" sz="3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Luke 21:20-24</a:t>
            </a:r>
          </a:p>
        </p:txBody>
      </p:sp>
      <p:sp>
        <p:nvSpPr>
          <p:cNvPr id="35" name="TextBox 34"/>
          <p:cNvSpPr txBox="1"/>
          <p:nvPr/>
        </p:nvSpPr>
        <p:spPr>
          <a:xfrm>
            <a:off x="1876514" y="3995843"/>
            <a:ext cx="990601"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Y</a:t>
            </a:r>
            <a:endParaRPr lang="en-US" sz="2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39" name="Straight Connector 38"/>
          <p:cNvCxnSpPr/>
          <p:nvPr/>
        </p:nvCxnSpPr>
        <p:spPr>
          <a:xfrm flipV="1">
            <a:off x="1309172" y="3427036"/>
            <a:ext cx="14516" cy="1788679"/>
          </a:xfrm>
          <a:prstGeom prst="line">
            <a:avLst/>
          </a:prstGeom>
          <a:ln w="57150">
            <a:solidFill>
              <a:schemeClr val="bg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748560" y="6042157"/>
            <a:ext cx="3938733"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generation</a:t>
            </a: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9" name="TextBox 48"/>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36" name="TextBox 35"/>
          <p:cNvSpPr txBox="1"/>
          <p:nvPr/>
        </p:nvSpPr>
        <p:spPr>
          <a:xfrm>
            <a:off x="6142352" y="4191261"/>
            <a:ext cx="2301223" cy="64633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a:ln w="6350">
                  <a:solidFill>
                    <a:srgbClr val="350304"/>
                  </a:solidFill>
                </a:ln>
                <a:solidFill>
                  <a:srgbClr val="00FF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(Transition)</a:t>
            </a:r>
            <a:endParaRPr lang="en-US" sz="2400" b="1" dirty="0">
              <a:ln w="6350">
                <a:solidFill>
                  <a:srgbClr val="350304"/>
                </a:solidFill>
              </a:ln>
              <a:solidFill>
                <a:srgbClr val="00FF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37" name="Straight Connector 36"/>
          <p:cNvCxnSpPr/>
          <p:nvPr/>
        </p:nvCxnSpPr>
        <p:spPr>
          <a:xfrm flipV="1">
            <a:off x="6387259" y="4946128"/>
            <a:ext cx="1084848" cy="8458"/>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7619205" y="4930833"/>
            <a:ext cx="583486" cy="7481"/>
          </a:xfrm>
          <a:prstGeom prst="line">
            <a:avLst/>
          </a:prstGeom>
          <a:ln w="571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340687" y="3794545"/>
            <a:ext cx="960237" cy="64633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 S.</a:t>
            </a:r>
            <a:endParaRPr lang="en-US" sz="2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50" name="TextBox 49"/>
          <p:cNvSpPr txBox="1"/>
          <p:nvPr/>
        </p:nvSpPr>
        <p:spPr>
          <a:xfrm>
            <a:off x="7400031" y="5553388"/>
            <a:ext cx="1998462" cy="92948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lnSpc>
                <a:spcPct val="85000"/>
              </a:lnSpc>
            </a:pPr>
            <a:r>
              <a:rPr lang="en-US" sz="3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Coming Unknown</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55" name="TextBox 54"/>
          <p:cNvSpPr txBox="1"/>
          <p:nvPr/>
        </p:nvSpPr>
        <p:spPr>
          <a:xfrm>
            <a:off x="3586644" y="1939268"/>
            <a:ext cx="2051253"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rgbClr val="33CC33"/>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PRESENT</a:t>
            </a:r>
            <a:endParaRPr lang="en-US" sz="3600" b="1" dirty="0">
              <a:ln w="6350">
                <a:solidFill>
                  <a:srgbClr val="350304"/>
                </a:solidFill>
              </a:ln>
              <a:solidFill>
                <a:srgbClr val="33CC33"/>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57" name="Straight Connector 56"/>
          <p:cNvCxnSpPr/>
          <p:nvPr/>
        </p:nvCxnSpPr>
        <p:spPr>
          <a:xfrm flipH="1" flipV="1">
            <a:off x="4650019" y="2723377"/>
            <a:ext cx="20546" cy="802531"/>
          </a:xfrm>
          <a:prstGeom prst="line">
            <a:avLst/>
          </a:prstGeom>
          <a:ln w="57150">
            <a:solidFill>
              <a:srgbClr val="009900"/>
            </a:solidFill>
            <a:prstDash val="solid"/>
            <a:headEnd type="triangle" w="med" len="med"/>
            <a:tailEnd type="none" w="med" len="med"/>
          </a:ln>
          <a:effectLst>
            <a:outerShdw blurRad="50800" dist="38100" dir="18900000" algn="bl" rotWithShape="0">
              <a:prstClr val="black">
                <a:alpha val="75000"/>
              </a:prstClr>
            </a:outerShdw>
          </a:effectLst>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289245" y="3474880"/>
            <a:ext cx="4974952" cy="1200329"/>
          </a:xfrm>
          <a:prstGeom prst="rect">
            <a:avLst/>
          </a:prstGeom>
          <a:solidFill>
            <a:srgbClr val="A2360F">
              <a:alpha val="1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Signs of the End of the Age</a:t>
            </a:r>
          </a:p>
          <a:p>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3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Mt. 24:4-28; Rev. 6-18 </a:t>
            </a:r>
          </a:p>
        </p:txBody>
      </p:sp>
      <p:sp>
        <p:nvSpPr>
          <p:cNvPr id="33" name="TextBox 32"/>
          <p:cNvSpPr txBox="1"/>
          <p:nvPr/>
        </p:nvSpPr>
        <p:spPr>
          <a:xfrm>
            <a:off x="2912612" y="5411251"/>
            <a:ext cx="4122100"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Tribulation/70</a:t>
            </a:r>
            <a:r>
              <a:rPr lang="en-US" sz="4000" b="1" baseline="3000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a: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Seven</a:t>
            </a:r>
            <a:endParaRPr lang="en-US" sz="4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42" name="Straight Connector 41"/>
          <p:cNvCxnSpPr/>
          <p:nvPr/>
        </p:nvCxnSpPr>
        <p:spPr>
          <a:xfrm flipV="1">
            <a:off x="2722379" y="2300487"/>
            <a:ext cx="956541" cy="2394"/>
          </a:xfrm>
          <a:prstGeom prst="line">
            <a:avLst/>
          </a:prstGeom>
          <a:ln w="57150">
            <a:solidFill>
              <a:srgbClr val="009900"/>
            </a:solidFill>
            <a:prstDash val="solid"/>
            <a:headEnd type="triangle" w="med" len="med"/>
            <a:tailEnd type="none" w="med" len="med"/>
          </a:ln>
          <a:effectLst>
            <a:outerShdw blurRad="50800" dist="38100" dir="18900000" algn="bl" rotWithShape="0">
              <a:prstClr val="black">
                <a:alpha val="75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1115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up)">
                                      <p:cBhvr>
                                        <p:cTn id="7" dur="500"/>
                                        <p:tgtEl>
                                          <p:spTgt spid="57"/>
                                        </p:tgtEl>
                                      </p:cBhvr>
                                    </p:animEffect>
                                  </p:childTnLst>
                                </p:cTn>
                              </p:par>
                              <p:par>
                                <p:cTn id="8" presetID="22" presetClass="entr" presetSubtype="2"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right)">
                                      <p:cBhvr>
                                        <p:cTn id="10" dur="500"/>
                                        <p:tgtEl>
                                          <p:spTgt spid="42"/>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barn(outVertical)">
                                      <p:cBhvr>
                                        <p:cTn id="14" dur="500"/>
                                        <p:tgtEl>
                                          <p:spTgt spid="32"/>
                                        </p:tgtEl>
                                      </p:cBhvr>
                                    </p:animEffect>
                                  </p:childTnLst>
                                </p:cTn>
                              </p:par>
                              <p:par>
                                <p:cTn id="15" presetID="22" presetClass="entr" presetSubtype="1"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up)">
                                      <p:cBhvr>
                                        <p:cTn id="17" dur="500"/>
                                        <p:tgtEl>
                                          <p:spTgt spid="39"/>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outVertical)">
                                      <p:cBhvr>
                                        <p:cTn id="20" dur="500"/>
                                        <p:tgtEl>
                                          <p:spTgt spid="3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left)">
                                      <p:cBhvr>
                                        <p:cTn id="28" dur="500"/>
                                        <p:tgtEl>
                                          <p:spTgt spid="4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left)">
                                      <p:cBhvr>
                                        <p:cTn id="34" dur="500"/>
                                        <p:tgtEl>
                                          <p:spTgt spid="4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par>
                          <p:cTn id="38" fill="hold">
                            <p:stCondLst>
                              <p:cond delay="500"/>
                            </p:stCondLst>
                            <p:childTnLst>
                              <p:par>
                                <p:cTn id="39" presetID="22" presetClass="entr" presetSubtype="8" fill="hold" grpId="0" nodeType="afterEffect">
                                  <p:stCondLst>
                                    <p:cond delay="750"/>
                                  </p:stCondLst>
                                  <p:childTnLst>
                                    <p:set>
                                      <p:cBhvr>
                                        <p:cTn id="40" dur="1" fill="hold">
                                          <p:stCondLst>
                                            <p:cond delay="0"/>
                                          </p:stCondLst>
                                        </p:cTn>
                                        <p:tgtEl>
                                          <p:spTgt spid="36"/>
                                        </p:tgtEl>
                                        <p:attrNameLst>
                                          <p:attrName>style.visibility</p:attrName>
                                        </p:attrNameLst>
                                      </p:cBhvr>
                                      <p:to>
                                        <p:strVal val="visible"/>
                                      </p:to>
                                    </p:set>
                                    <p:animEffect transition="in" filter="wipe(left)">
                                      <p:cBhvr>
                                        <p:cTn id="41" dur="750"/>
                                        <p:tgtEl>
                                          <p:spTgt spid="36"/>
                                        </p:tgtEl>
                                      </p:cBhvr>
                                    </p:animEffect>
                                  </p:childTnLst>
                                </p:cTn>
                              </p:par>
                              <p:par>
                                <p:cTn id="42" presetID="22" presetClass="entr" presetSubtype="8" fill="hold" nodeType="withEffect">
                                  <p:stCondLst>
                                    <p:cond delay="750"/>
                                  </p:stCondLst>
                                  <p:childTnLst>
                                    <p:set>
                                      <p:cBhvr>
                                        <p:cTn id="43" dur="1" fill="hold">
                                          <p:stCondLst>
                                            <p:cond delay="0"/>
                                          </p:stCondLst>
                                        </p:cTn>
                                        <p:tgtEl>
                                          <p:spTgt spid="37"/>
                                        </p:tgtEl>
                                        <p:attrNameLst>
                                          <p:attrName>style.visibility</p:attrName>
                                        </p:attrNameLst>
                                      </p:cBhvr>
                                      <p:to>
                                        <p:strVal val="visible"/>
                                      </p:to>
                                    </p:set>
                                    <p:animEffect transition="in" filter="wipe(left)">
                                      <p:cBhvr>
                                        <p:cTn id="44" dur="500"/>
                                        <p:tgtEl>
                                          <p:spTgt spid="37"/>
                                        </p:tgtEl>
                                      </p:cBhvr>
                                    </p:animEffect>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left)">
                                      <p:cBhvr>
                                        <p:cTn id="48" dur="750"/>
                                        <p:tgtEl>
                                          <p:spTgt spid="38"/>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37"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barn(outVertical)">
                                      <p:cBhvr>
                                        <p:cTn id="53" dur="500"/>
                                        <p:tgtEl>
                                          <p:spTgt spid="30"/>
                                        </p:tgtEl>
                                      </p:cBhvr>
                                    </p:animEffect>
                                  </p:childTnLst>
                                </p:cTn>
                              </p:par>
                              <p:par>
                                <p:cTn id="54" presetID="22" presetClass="entr" presetSubtype="1" fill="hold" nodeType="with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wipe(up)">
                                      <p:cBhvr>
                                        <p:cTn id="56" dur="500"/>
                                        <p:tgtEl>
                                          <p:spTgt spid="4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500"/>
                                        <p:tgtEl>
                                          <p:spTgt spid="50"/>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left)">
                                      <p:cBhvr>
                                        <p:cTn id="6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3" grpId="0" animBg="1"/>
      <p:bldP spid="30" grpId="0" animBg="1"/>
      <p:bldP spid="32" grpId="0" animBg="1"/>
      <p:bldP spid="35" grpId="0" animBg="1"/>
      <p:bldP spid="44" grpId="0" animBg="1"/>
      <p:bldP spid="36" grpId="0" animBg="1"/>
      <p:bldP spid="46" grpId="0" animBg="1"/>
      <p:bldP spid="50" grpId="0" animBg="1"/>
      <p:bldP spid="31"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4"/>
            <a:ext cx="9224543" cy="6858000"/>
          </a:xfrm>
          <a:prstGeom prst="rect">
            <a:avLst/>
          </a:prstGeom>
        </p:spPr>
      </p:pic>
      <p:cxnSp>
        <p:nvCxnSpPr>
          <p:cNvPr id="3" name="Straight Connector 2"/>
          <p:cNvCxnSpPr/>
          <p:nvPr/>
        </p:nvCxnSpPr>
        <p:spPr>
          <a:xfrm>
            <a:off x="413819" y="5333410"/>
            <a:ext cx="8608216" cy="7287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94835" y="5441090"/>
            <a:ext cx="125212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AD 70</a:t>
            </a:r>
            <a:endParaRPr lang="en-US" sz="3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41" name="Straight Connector 40"/>
          <p:cNvCxnSpPr/>
          <p:nvPr/>
        </p:nvCxnSpPr>
        <p:spPr>
          <a:xfrm>
            <a:off x="728956" y="3774804"/>
            <a:ext cx="8440" cy="2185640"/>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456085" y="4020456"/>
            <a:ext cx="1595906" cy="120032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lnSpc>
                <a:spcPct val="90000"/>
              </a:lnSpc>
            </a:pP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Church Age</a:t>
            </a:r>
            <a:endParaRPr lang="en-US" sz="3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45" name="Straight Connector 44"/>
          <p:cNvCxnSpPr/>
          <p:nvPr/>
        </p:nvCxnSpPr>
        <p:spPr>
          <a:xfrm flipH="1" flipV="1">
            <a:off x="8372766" y="3095020"/>
            <a:ext cx="85434" cy="2162157"/>
          </a:xfrm>
          <a:prstGeom prst="line">
            <a:avLst/>
          </a:prstGeom>
          <a:ln w="57150">
            <a:solidFill>
              <a:schemeClr val="bg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717926" y="5471867"/>
            <a:ext cx="3816473" cy="64633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Tribulation/70</a:t>
            </a:r>
            <a:r>
              <a:rPr lang="en-US" sz="3600" b="1" baseline="3000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 </a:t>
            </a: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Seven</a:t>
            </a:r>
            <a:endParaRPr lang="en-US" sz="2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53" name="TextBox 52"/>
          <p:cNvSpPr txBox="1"/>
          <p:nvPr/>
        </p:nvSpPr>
        <p:spPr>
          <a:xfrm>
            <a:off x="4126988" y="2988109"/>
            <a:ext cx="3479291" cy="2215991"/>
          </a:xfrm>
          <a:prstGeom prst="rect">
            <a:avLst/>
          </a:prstGeom>
          <a:solidFill>
            <a:srgbClr val="A2360F">
              <a:alpha val="15000"/>
            </a:srgbClr>
          </a:solidFill>
          <a:effectLst>
            <a:softEdge rad="254000"/>
          </a:effectLst>
        </p:spPr>
        <p:txBody>
          <a:bodyPr wrap="square" rtlCol="0">
            <a:spAutoFit/>
            <a:scene3d>
              <a:camera prst="orthographicFront"/>
              <a:lightRig rig="threePt" dir="t"/>
            </a:scene3d>
            <a:sp3d prstMaterial="matte"/>
          </a:bodyPr>
          <a:lstStyle/>
          <a:p>
            <a:pPr algn="ctr"/>
            <a:r>
              <a:rPr lang="en-US" sz="3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Signs of the End</a:t>
            </a:r>
          </a:p>
          <a:p>
            <a:pPr algn="ctr"/>
            <a:r>
              <a:rPr lang="en-US" sz="3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the Age</a:t>
            </a:r>
          </a:p>
          <a:p>
            <a:pPr algn="ctr"/>
            <a:r>
              <a:rPr lang="en-US" sz="3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Mt. 24:4-28/Lk 21:8-11</a:t>
            </a:r>
          </a:p>
          <a:p>
            <a:pPr algn="ctr"/>
            <a:r>
              <a:rPr lang="en-US" sz="3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Rev. 6  </a:t>
            </a:r>
            <a:r>
              <a:rPr lang="en-US" sz="3600" b="1" dirty="0">
                <a:ln w="6350">
                  <a:solidFill>
                    <a:srgbClr val="350304"/>
                  </a:solidFill>
                </a:ln>
                <a:solidFill>
                  <a:srgbClr val="33CC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#3)</a:t>
            </a:r>
          </a:p>
        </p:txBody>
      </p:sp>
      <p:sp>
        <p:nvSpPr>
          <p:cNvPr id="27" name="TextBox 2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28" name="Picture 27"/>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9" name="TextBox 28"/>
          <p:cNvSpPr txBox="1"/>
          <p:nvPr/>
        </p:nvSpPr>
        <p:spPr>
          <a:xfrm>
            <a:off x="1760261" y="1032410"/>
            <a:ext cx="6061362" cy="771173"/>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8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“this </a:t>
            </a:r>
            <a:r>
              <a:rPr lang="en-US" sz="47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generation</a:t>
            </a:r>
            <a:r>
              <a:rPr lang="en-US" sz="48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a:t>
            </a:r>
          </a:p>
        </p:txBody>
      </p:sp>
      <p:sp>
        <p:nvSpPr>
          <p:cNvPr id="30" name="TextBox 29"/>
          <p:cNvSpPr txBox="1"/>
          <p:nvPr/>
        </p:nvSpPr>
        <p:spPr>
          <a:xfrm>
            <a:off x="6198420" y="1791177"/>
            <a:ext cx="2936555" cy="1723549"/>
          </a:xfrm>
          <a:prstGeom prst="rect">
            <a:avLst/>
          </a:prstGeom>
          <a:solidFill>
            <a:srgbClr val="A2360F">
              <a:alpha val="15000"/>
            </a:srgbClr>
          </a:solidFill>
          <a:effectLst>
            <a:softEdge rad="254000"/>
          </a:effectLst>
        </p:spPr>
        <p:txBody>
          <a:bodyPr wrap="square" rtlCol="0">
            <a:spAutoFit/>
            <a:scene3d>
              <a:camera prst="orthographicFront"/>
              <a:lightRig rig="threePt" dir="t"/>
            </a:scene3d>
            <a:sp3d prstMaterial="matte"/>
          </a:bodyPr>
          <a:lstStyle/>
          <a:p>
            <a:pPr algn="ctr"/>
            <a:r>
              <a:rPr lang="en-US" sz="3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Sign of His Coming</a:t>
            </a:r>
          </a:p>
          <a:p>
            <a:pPr algn="ctr"/>
            <a:r>
              <a:rPr lang="en-US" sz="3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Mt. 24:29-31 </a:t>
            </a:r>
          </a:p>
          <a:p>
            <a:pPr algn="ctr"/>
            <a:r>
              <a:rPr lang="en-US" sz="3400" b="1" dirty="0">
                <a:ln w="6350">
                  <a:solidFill>
                    <a:srgbClr val="350304"/>
                  </a:solidFill>
                </a:ln>
                <a:solidFill>
                  <a:srgbClr val="33CC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#2)</a:t>
            </a:r>
          </a:p>
        </p:txBody>
      </p:sp>
      <p:sp>
        <p:nvSpPr>
          <p:cNvPr id="32" name="TextBox 31"/>
          <p:cNvSpPr txBox="1"/>
          <p:nvPr/>
        </p:nvSpPr>
        <p:spPr>
          <a:xfrm>
            <a:off x="-132563" y="1805831"/>
            <a:ext cx="3334255" cy="2123658"/>
          </a:xfrm>
          <a:prstGeom prst="rect">
            <a:avLst/>
          </a:prstGeom>
          <a:solidFill>
            <a:srgbClr val="A2360F">
              <a:alpha val="15000"/>
            </a:srgbClr>
          </a:solidFill>
          <a:effectLst>
            <a:softEdge rad="254000"/>
          </a:effectLst>
        </p:spPr>
        <p:txBody>
          <a:bodyPr wrap="square" rtlCol="0">
            <a:spAutoFit/>
            <a:scene3d>
              <a:camera prst="orthographicFront"/>
              <a:lightRig rig="threePt" dir="t"/>
            </a:scene3d>
            <a:sp3d prstMaterial="matte"/>
          </a:bodyPr>
          <a:lstStyle/>
          <a:p>
            <a:pPr algn="ctr"/>
            <a:r>
              <a:rPr lang="en-US" sz="3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Sign of the Soon Destruction of Jers.</a:t>
            </a:r>
          </a:p>
          <a:p>
            <a:pPr algn="ctr"/>
            <a:r>
              <a:rPr lang="en-US" sz="33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Luke 21:20-24</a:t>
            </a:r>
          </a:p>
          <a:p>
            <a:pPr algn="ctr"/>
            <a:r>
              <a:rPr lang="en-US" sz="3300" b="1" dirty="0">
                <a:ln w="6350">
                  <a:solidFill>
                    <a:srgbClr val="350304"/>
                  </a:solidFill>
                </a:ln>
                <a:solidFill>
                  <a:srgbClr val="33CC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#1)</a:t>
            </a:r>
          </a:p>
        </p:txBody>
      </p:sp>
      <p:cxnSp>
        <p:nvCxnSpPr>
          <p:cNvPr id="33" name="Straight Connector 32"/>
          <p:cNvCxnSpPr/>
          <p:nvPr/>
        </p:nvCxnSpPr>
        <p:spPr>
          <a:xfrm>
            <a:off x="4109633" y="3892137"/>
            <a:ext cx="5697" cy="2025606"/>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789776" y="5456787"/>
            <a:ext cx="990601"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Y</a:t>
            </a:r>
            <a:endParaRPr lang="en-US" sz="2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39" name="Straight Connector 38"/>
          <p:cNvCxnSpPr/>
          <p:nvPr/>
        </p:nvCxnSpPr>
        <p:spPr>
          <a:xfrm flipV="1">
            <a:off x="1287853" y="4013106"/>
            <a:ext cx="8711" cy="1244071"/>
          </a:xfrm>
          <a:prstGeom prst="line">
            <a:avLst/>
          </a:prstGeom>
          <a:ln w="57150">
            <a:solidFill>
              <a:schemeClr val="bg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26795" y="6044061"/>
            <a:ext cx="3450863" cy="6771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3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generation</a:t>
            </a:r>
            <a:r>
              <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3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7" name="TextBox 46"/>
          <p:cNvSpPr txBox="1"/>
          <p:nvPr/>
        </p:nvSpPr>
        <p:spPr>
          <a:xfrm>
            <a:off x="4381789" y="6010639"/>
            <a:ext cx="4488745" cy="64633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3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generation</a:t>
            </a: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3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8" name="TextBox 47"/>
          <p:cNvSpPr txBox="1"/>
          <p:nvPr/>
        </p:nvSpPr>
        <p:spPr>
          <a:xfrm>
            <a:off x="3445892" y="5900235"/>
            <a:ext cx="1398385"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a:ln w="6350">
                  <a:solidFill>
                    <a:srgbClr val="350304"/>
                  </a:solidFill>
                </a:ln>
                <a:solidFill>
                  <a:srgbClr val="00FF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a:t>
            </a:r>
            <a:endParaRPr lang="en-US" sz="3200" b="1" dirty="0">
              <a:ln w="6350">
                <a:solidFill>
                  <a:srgbClr val="350304"/>
                </a:solidFill>
              </a:ln>
              <a:solidFill>
                <a:srgbClr val="00FF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9" name="TextBox 48"/>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48954" y="3333505"/>
            <a:ext cx="1160275" cy="772744"/>
          </a:xfrm>
          <a:prstGeom prst="ellipse">
            <a:avLst/>
          </a:prstGeom>
          <a:ln>
            <a:noFill/>
          </a:ln>
          <a:effectLst>
            <a:softEdge rad="112500"/>
          </a:effectLst>
        </p:spPr>
      </p:pic>
      <p:sp>
        <p:nvSpPr>
          <p:cNvPr id="24" name="TextBox 23"/>
          <p:cNvSpPr txBox="1"/>
          <p:nvPr/>
        </p:nvSpPr>
        <p:spPr>
          <a:xfrm>
            <a:off x="2921411" y="1840993"/>
            <a:ext cx="3381719" cy="107721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200" b="1" dirty="0">
                <a:ln w="6350">
                  <a:solidFill>
                    <a:srgbClr val="350304"/>
                  </a:solidFill>
                </a:ln>
                <a:solidFill>
                  <a:srgbClr val="00FE73"/>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before all these things” </a:t>
            </a:r>
            <a:r>
              <a:rPr lang="en-US" sz="3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Lk. 21:12 </a:t>
            </a:r>
          </a:p>
        </p:txBody>
      </p:sp>
      <p:cxnSp>
        <p:nvCxnSpPr>
          <p:cNvPr id="25" name="Straight Connector 24"/>
          <p:cNvCxnSpPr/>
          <p:nvPr/>
        </p:nvCxnSpPr>
        <p:spPr>
          <a:xfrm flipH="1" flipV="1">
            <a:off x="3804288" y="2964594"/>
            <a:ext cx="655154" cy="303929"/>
          </a:xfrm>
          <a:prstGeom prst="line">
            <a:avLst/>
          </a:prstGeom>
          <a:ln w="57150">
            <a:solidFill>
              <a:srgbClr val="009900"/>
            </a:solidFill>
            <a:prstDash val="solid"/>
            <a:headEnd type="triangle" w="med" len="med"/>
            <a:tailEnd type="none" w="med" len="med"/>
          </a:ln>
          <a:effectLst>
            <a:outerShdw blurRad="50800" dist="38100" dir="18900000" algn="bl" rotWithShape="0">
              <a:prstClr val="black">
                <a:alpha val="75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747772" y="2205595"/>
            <a:ext cx="559248" cy="10799"/>
          </a:xfrm>
          <a:prstGeom prst="line">
            <a:avLst/>
          </a:prstGeom>
          <a:ln w="57150">
            <a:solidFill>
              <a:srgbClr val="009900"/>
            </a:solidFill>
            <a:prstDash val="solid"/>
            <a:headEnd type="triangle" w="med" len="med"/>
            <a:tailEnd type="none" w="med" len="med"/>
          </a:ln>
          <a:effectLst>
            <a:outerShdw blurRad="50800" dist="38100" dir="18900000" algn="bl" rotWithShape="0">
              <a:prstClr val="black">
                <a:alpha val="75000"/>
              </a:prstClr>
            </a:outerShdw>
          </a:effectLst>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355836" y="1963921"/>
            <a:ext cx="2468148"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rgbClr val="33CC33"/>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FUTURE</a:t>
            </a:r>
            <a:endParaRPr lang="en-US" sz="4000" b="1" dirty="0">
              <a:ln w="6350">
                <a:solidFill>
                  <a:srgbClr val="350304"/>
                </a:solidFill>
              </a:ln>
              <a:solidFill>
                <a:srgbClr val="33CC33"/>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9467135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5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outVertic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46"/>
                                        </p:tgtEl>
                                      </p:cBhvr>
                                    </p:animEffect>
                                    <p:set>
                                      <p:cBhvr>
                                        <p:cTn id="36" dur="1" fill="hold">
                                          <p:stCondLst>
                                            <p:cond delay="499"/>
                                          </p:stCondLst>
                                        </p:cTn>
                                        <p:tgtEl>
                                          <p:spTgt spid="46"/>
                                        </p:tgtEl>
                                        <p:attrNameLst>
                                          <p:attrName>style.visibility</p:attrName>
                                        </p:attrNameLst>
                                      </p:cBhvr>
                                      <p:to>
                                        <p:strVal val="hidden"/>
                                      </p:to>
                                    </p:se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cTn>
                              </p:par>
                              <p:par>
                                <p:cTn id="41" presetID="22" presetClass="entr" presetSubtype="8"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37"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barn(outVertical)">
                                      <p:cBhvr>
                                        <p:cTn id="48" dur="500"/>
                                        <p:tgtEl>
                                          <p:spTgt spid="32"/>
                                        </p:tgtEl>
                                      </p:cBhvr>
                                    </p:animEffect>
                                  </p:childTnLst>
                                </p:cTn>
                              </p:par>
                              <p:par>
                                <p:cTn id="49" presetID="22" presetClass="entr" presetSubtype="1"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wipe(up)">
                                      <p:cBhvr>
                                        <p:cTn id="51" dur="500"/>
                                        <p:tgtEl>
                                          <p:spTgt spid="39"/>
                                        </p:tgtEl>
                                      </p:cBhvr>
                                    </p:animEffect>
                                  </p:childTnLst>
                                </p:cTn>
                              </p:par>
                              <p:par>
                                <p:cTn id="52" presetID="22" presetClass="entr" presetSubtype="2" fill="hold"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right)">
                                      <p:cBhvr>
                                        <p:cTn id="54" dur="500"/>
                                        <p:tgtEl>
                                          <p:spTgt spid="34"/>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37" fill="hold" grpId="0" nodeType="click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barn(outVertical)">
                                      <p:cBhvr>
                                        <p:cTn id="66" dur="7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3" grpId="0" animBg="1"/>
      <p:bldP spid="51" grpId="0" animBg="1"/>
      <p:bldP spid="53" grpId="0" animBg="1"/>
      <p:bldP spid="30" grpId="0" animBg="1"/>
      <p:bldP spid="32" grpId="0" animBg="1"/>
      <p:bldP spid="35" grpId="0" animBg="1"/>
      <p:bldP spid="44" grpId="0" animBg="1"/>
      <p:bldP spid="47" grpId="0" animBg="1"/>
      <p:bldP spid="48" grpId="0" animBg="1"/>
      <p:bldP spid="24" grpId="0" animBg="1"/>
      <p:bldP spid="4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4"/>
            <a:ext cx="9224543" cy="6858000"/>
          </a:xfrm>
          <a:prstGeom prst="rect">
            <a:avLst/>
          </a:prstGeom>
        </p:spPr>
      </p:pic>
      <p:cxnSp>
        <p:nvCxnSpPr>
          <p:cNvPr id="3" name="Straight Connector 2"/>
          <p:cNvCxnSpPr/>
          <p:nvPr/>
        </p:nvCxnSpPr>
        <p:spPr>
          <a:xfrm>
            <a:off x="413819" y="5333410"/>
            <a:ext cx="8608216" cy="7287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27506" y="5471867"/>
            <a:ext cx="125212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AD 70</a:t>
            </a:r>
            <a:endParaRPr lang="en-US" sz="3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31" name="Straight Connector 30"/>
          <p:cNvCxnSpPr/>
          <p:nvPr/>
        </p:nvCxnSpPr>
        <p:spPr>
          <a:xfrm>
            <a:off x="1865708" y="3095020"/>
            <a:ext cx="0" cy="976733"/>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380059" y="5471867"/>
            <a:ext cx="3658901" cy="64633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Tribulation/70</a:t>
            </a:r>
            <a:r>
              <a:rPr lang="en-US" sz="3600" b="1" baseline="3000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a: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Week</a:t>
            </a:r>
            <a:endParaRPr lang="en-US" sz="2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7" name="TextBox 2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28" name="Picture 27"/>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32" name="TextBox 31"/>
          <p:cNvSpPr txBox="1"/>
          <p:nvPr/>
        </p:nvSpPr>
        <p:spPr>
          <a:xfrm>
            <a:off x="115596" y="1903017"/>
            <a:ext cx="3339061" cy="1754326"/>
          </a:xfrm>
          <a:prstGeom prst="rect">
            <a:avLst/>
          </a:prstGeom>
          <a:solidFill>
            <a:srgbClr val="A2360F">
              <a:alpha val="1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Sign of the Soon Destruction of Jers.</a:t>
            </a:r>
          </a:p>
          <a:p>
            <a:pPr algn="ctr"/>
            <a:r>
              <a:rPr lang="en-US" sz="3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Luke 21:20-24</a:t>
            </a:r>
          </a:p>
        </p:txBody>
      </p:sp>
      <p:sp>
        <p:nvSpPr>
          <p:cNvPr id="44" name="TextBox 43"/>
          <p:cNvSpPr txBox="1"/>
          <p:nvPr/>
        </p:nvSpPr>
        <p:spPr>
          <a:xfrm>
            <a:off x="189306" y="6027253"/>
            <a:ext cx="3339061" cy="6771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3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generation</a:t>
            </a:r>
            <a:r>
              <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3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7" name="TextBox 46"/>
          <p:cNvSpPr txBox="1"/>
          <p:nvPr/>
        </p:nvSpPr>
        <p:spPr>
          <a:xfrm>
            <a:off x="5390403" y="6051586"/>
            <a:ext cx="3718134" cy="6771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3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generation</a:t>
            </a:r>
            <a:r>
              <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3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8" name="TextBox 47"/>
          <p:cNvSpPr txBox="1"/>
          <p:nvPr/>
        </p:nvSpPr>
        <p:spPr>
          <a:xfrm>
            <a:off x="3763942" y="5746441"/>
            <a:ext cx="1475451"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a:ln w="6350">
                  <a:solidFill>
                    <a:srgbClr val="350304"/>
                  </a:solidFill>
                </a:ln>
                <a:solidFill>
                  <a:srgbClr val="00FF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a:t>
            </a:r>
            <a:endParaRPr lang="en-US" sz="3200" b="1" dirty="0">
              <a:ln w="6350">
                <a:solidFill>
                  <a:srgbClr val="350304"/>
                </a:solidFill>
              </a:ln>
              <a:solidFill>
                <a:srgbClr val="00FF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9" name="TextBox 48"/>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24" name="TextBox 23"/>
          <p:cNvSpPr txBox="1"/>
          <p:nvPr/>
        </p:nvSpPr>
        <p:spPr>
          <a:xfrm>
            <a:off x="5427103" y="1941624"/>
            <a:ext cx="3949018" cy="1754326"/>
          </a:xfrm>
          <a:prstGeom prst="rect">
            <a:avLst/>
          </a:prstGeom>
          <a:solidFill>
            <a:srgbClr val="A2360F">
              <a:alpha val="1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Signs of the End</a:t>
            </a:r>
          </a:p>
          <a:p>
            <a:pPr algn="ct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the Age and Coming</a:t>
            </a:r>
          </a:p>
          <a:p>
            <a:pPr algn="ctr"/>
            <a:r>
              <a:rPr lang="en-US" sz="3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Mt. 24:4-31/Rev. 6-19</a:t>
            </a:r>
          </a:p>
        </p:txBody>
      </p:sp>
      <p:sp>
        <p:nvSpPr>
          <p:cNvPr id="25" name="TextBox 24"/>
          <p:cNvSpPr txBox="1"/>
          <p:nvPr/>
        </p:nvSpPr>
        <p:spPr>
          <a:xfrm>
            <a:off x="214706" y="4063427"/>
            <a:ext cx="3413951" cy="1200329"/>
          </a:xfrm>
          <a:prstGeom prst="rect">
            <a:avLst/>
          </a:prstGeom>
          <a:solidFill>
            <a:srgbClr val="A2360F">
              <a:alpha val="1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Temple, City, Nation</a:t>
            </a:r>
          </a:p>
          <a:p>
            <a:pPr algn="ct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Destroyed</a:t>
            </a:r>
            <a:endParaRPr lang="en-US" sz="3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6" name="TextBox 25"/>
          <p:cNvSpPr txBox="1"/>
          <p:nvPr/>
        </p:nvSpPr>
        <p:spPr>
          <a:xfrm>
            <a:off x="5694800" y="4048188"/>
            <a:ext cx="3338378" cy="1200329"/>
          </a:xfrm>
          <a:prstGeom prst="rect">
            <a:avLst/>
          </a:prstGeom>
          <a:solidFill>
            <a:srgbClr val="A2360F">
              <a:alpha val="1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Temple, City, Nation Saved </a:t>
            </a:r>
            <a:r>
              <a:rPr lang="en-US" sz="3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(Lk. 21:28)</a:t>
            </a:r>
          </a:p>
        </p:txBody>
      </p:sp>
      <p:sp>
        <p:nvSpPr>
          <p:cNvPr id="19" name="TextBox 18"/>
          <p:cNvSpPr txBox="1"/>
          <p:nvPr/>
        </p:nvSpPr>
        <p:spPr>
          <a:xfrm>
            <a:off x="3221323" y="3067862"/>
            <a:ext cx="2410420" cy="120032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a:ln w="6350">
                  <a:solidFill>
                    <a:srgbClr val="350304"/>
                  </a:solidFill>
                </a:ln>
                <a:solidFill>
                  <a:srgbClr val="00FE73"/>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“before these things” </a:t>
            </a:r>
            <a:endParaRPr lang="en-US" sz="2800" b="1" dirty="0">
              <a:ln w="6350">
                <a:solidFill>
                  <a:srgbClr val="350304"/>
                </a:solidFill>
              </a:ln>
              <a:solidFill>
                <a:srgbClr val="00FE73"/>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20" name="Straight Connector 19"/>
          <p:cNvCxnSpPr/>
          <p:nvPr/>
        </p:nvCxnSpPr>
        <p:spPr>
          <a:xfrm flipH="1">
            <a:off x="4882627" y="2456517"/>
            <a:ext cx="867910" cy="577559"/>
          </a:xfrm>
          <a:prstGeom prst="line">
            <a:avLst/>
          </a:prstGeom>
          <a:ln w="57150">
            <a:solidFill>
              <a:srgbClr val="009900"/>
            </a:solidFill>
            <a:prstDash val="solid"/>
            <a:headEnd type="triangle" w="med" len="med"/>
            <a:tailEnd type="none" w="med" len="med"/>
          </a:ln>
          <a:effectLst>
            <a:outerShdw blurRad="50800" dist="38100" dir="18900000" algn="bl" rotWithShape="0">
              <a:prstClr val="black">
                <a:alpha val="75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430136" y="2368492"/>
            <a:ext cx="2131393" cy="6920"/>
          </a:xfrm>
          <a:prstGeom prst="line">
            <a:avLst/>
          </a:prstGeom>
          <a:ln w="57150">
            <a:solidFill>
              <a:srgbClr val="009900"/>
            </a:solidFill>
            <a:prstDash val="solid"/>
            <a:headEnd type="triangle" w="med" len="med"/>
            <a:tailEnd type="none" w="med" len="med"/>
          </a:ln>
          <a:effectLst>
            <a:outerShdw blurRad="50800" dist="38100" dir="18900000" algn="bl" rotWithShape="0">
              <a:prstClr val="black">
                <a:alpha val="75000"/>
              </a:prstClr>
            </a:outerShdw>
          </a:effectLst>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0C23075-79F7-8A3F-26EC-1B092B406384}"/>
              </a:ext>
            </a:extLst>
          </p:cNvPr>
          <p:cNvSpPr txBox="1"/>
          <p:nvPr/>
        </p:nvSpPr>
        <p:spPr>
          <a:xfrm>
            <a:off x="1760261" y="1032410"/>
            <a:ext cx="6061362" cy="771173"/>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8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“this </a:t>
            </a:r>
            <a:r>
              <a:rPr lang="en-US" sz="47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generation</a:t>
            </a:r>
            <a:r>
              <a:rPr lang="en-US" sz="48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a:t>
            </a:r>
          </a:p>
        </p:txBody>
      </p:sp>
    </p:spTree>
    <p:extLst>
      <p:ext uri="{BB962C8B-B14F-4D97-AF65-F5344CB8AC3E}">
        <p14:creationId xmlns:p14="http://schemas.microsoft.com/office/powerpoint/2010/main" val="1178959318"/>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4"/>
            <a:ext cx="9224543" cy="6858000"/>
          </a:xfrm>
          <a:prstGeom prst="rect">
            <a:avLst/>
          </a:prstGeom>
        </p:spPr>
      </p:pic>
      <p:cxnSp>
        <p:nvCxnSpPr>
          <p:cNvPr id="3" name="Straight Connector 2"/>
          <p:cNvCxnSpPr/>
          <p:nvPr/>
        </p:nvCxnSpPr>
        <p:spPr>
          <a:xfrm>
            <a:off x="108763" y="4794524"/>
            <a:ext cx="9035237" cy="10611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60623" y="3697466"/>
            <a:ext cx="24083" cy="2641869"/>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22834" y="2074749"/>
            <a:ext cx="2284174" cy="64633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lnSpc>
                <a:spcPct val="90000"/>
              </a:lnSpc>
            </a:pPr>
            <a:r>
              <a:rPr lang="en-US" sz="4000" b="1" dirty="0">
                <a:ln w="6350">
                  <a:solidFill>
                    <a:srgbClr val="350304"/>
                  </a:solidFill>
                </a:ln>
                <a:solidFill>
                  <a:srgbClr val="00B0F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Church Age</a:t>
            </a:r>
            <a:endParaRPr lang="en-US" sz="3200" b="1" dirty="0">
              <a:ln w="6350">
                <a:solidFill>
                  <a:srgbClr val="350304"/>
                </a:solidFill>
              </a:ln>
              <a:solidFill>
                <a:srgbClr val="00B0F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45" name="Straight Connector 44"/>
          <p:cNvCxnSpPr/>
          <p:nvPr/>
        </p:nvCxnSpPr>
        <p:spPr>
          <a:xfrm flipH="1" flipV="1">
            <a:off x="9005325" y="2711803"/>
            <a:ext cx="60395" cy="2104911"/>
          </a:xfrm>
          <a:prstGeom prst="line">
            <a:avLst/>
          </a:prstGeom>
          <a:ln w="76200">
            <a:solidFill>
              <a:srgbClr val="00206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557599" y="2861729"/>
            <a:ext cx="4586401" cy="183261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lnSpc>
                <a:spcPct val="110000"/>
              </a:lnSpc>
            </a:pPr>
            <a:r>
              <a:rPr lang="en-US" sz="3600" b="1" dirty="0">
                <a:ln w="6350">
                  <a:solidFill>
                    <a:srgbClr val="350304"/>
                  </a:solidFill>
                </a:ln>
                <a:solidFill>
                  <a:srgbClr val="FF5B5B"/>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3800" b="1" dirty="0">
                <a:ln w="6350">
                  <a:solidFill>
                    <a:srgbClr val="350304"/>
                  </a:solidFill>
                </a:ln>
                <a:solidFill>
                  <a:srgbClr val="FF5B5B"/>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“Age of Terror”</a:t>
            </a:r>
            <a:endPar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ctr">
              <a:lnSpc>
                <a:spcPct val="110000"/>
              </a:lnSpc>
            </a:pPr>
            <a:r>
              <a:rPr lang="en-US" sz="3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Tribulation/70</a:t>
            </a:r>
            <a:r>
              <a:rPr lang="en-US" sz="3200" b="1" baseline="3000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 </a:t>
            </a:r>
            <a:r>
              <a:rPr lang="en-US" sz="3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Seven/Flood</a:t>
            </a:r>
          </a:p>
          <a:p>
            <a:pPr algn="ctr">
              <a:lnSpc>
                <a:spcPct val="110000"/>
              </a:lnSpc>
            </a:pPr>
            <a:r>
              <a:rPr lang="en-US" sz="3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Day of the Lord”</a:t>
            </a:r>
          </a:p>
        </p:txBody>
      </p:sp>
      <p:sp>
        <p:nvSpPr>
          <p:cNvPr id="53" name="TextBox 52"/>
          <p:cNvSpPr txBox="1"/>
          <p:nvPr/>
        </p:nvSpPr>
        <p:spPr>
          <a:xfrm>
            <a:off x="4596872" y="4968502"/>
            <a:ext cx="4724079" cy="1077218"/>
          </a:xfrm>
          <a:prstGeom prst="rect">
            <a:avLst/>
          </a:prstGeom>
          <a:solidFill>
            <a:srgbClr val="A2360F">
              <a:alpha val="15000"/>
            </a:srgbClr>
          </a:solidFill>
          <a:effectLst>
            <a:softEdge rad="254000"/>
          </a:effectLst>
        </p:spPr>
        <p:txBody>
          <a:bodyPr wrap="square" rtlCol="0">
            <a:spAutoFit/>
            <a:scene3d>
              <a:camera prst="orthographicFront"/>
              <a:lightRig rig="threePt" dir="t"/>
            </a:scene3d>
            <a:sp3d prstMaterial="matte"/>
          </a:bodyPr>
          <a:lstStyle/>
          <a:p>
            <a:pPr algn="ctr"/>
            <a:r>
              <a:rPr lang="en-US" sz="31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Signs</a:t>
            </a:r>
            <a:r>
              <a:rPr lang="en-US" sz="31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End; </a:t>
            </a:r>
            <a:r>
              <a:rPr lang="en-US" sz="31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 of </a:t>
            </a:r>
            <a:r>
              <a:rPr lang="en-US" sz="31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His Coming “</a:t>
            </a:r>
            <a:r>
              <a:rPr lang="en-US" sz="3100" b="1" dirty="0" err="1">
                <a:ln w="6350">
                  <a:solidFill>
                    <a:srgbClr val="350304"/>
                  </a:solidFill>
                </a:ln>
                <a:solidFill>
                  <a:srgbClr val="00FF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erchomai</a:t>
            </a:r>
            <a:r>
              <a:rPr lang="en-US" sz="31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 Near</a:t>
            </a:r>
            <a:endParaRPr lang="en-US" sz="31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7" name="TextBox 2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28" name="Picture 27"/>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30" name="TextBox 29"/>
          <p:cNvSpPr txBox="1"/>
          <p:nvPr/>
        </p:nvSpPr>
        <p:spPr>
          <a:xfrm>
            <a:off x="7175156" y="1598024"/>
            <a:ext cx="2035765" cy="1169551"/>
          </a:xfrm>
          <a:prstGeom prst="rect">
            <a:avLst/>
          </a:prstGeom>
          <a:solidFill>
            <a:srgbClr val="A2360F">
              <a:alpha val="1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Coming</a:t>
            </a:r>
          </a:p>
          <a:p>
            <a:pPr algn="ctr"/>
            <a:r>
              <a:rPr lang="en-US" sz="3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3400" b="1" dirty="0" err="1">
                <a:ln w="6350">
                  <a:solidFill>
                    <a:srgbClr val="350304"/>
                  </a:solidFill>
                </a:ln>
                <a:solidFill>
                  <a:srgbClr val="00FF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erchomai</a:t>
            </a:r>
            <a:r>
              <a:rPr lang="en-US" sz="3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p>
        </p:txBody>
      </p:sp>
      <p:cxnSp>
        <p:nvCxnSpPr>
          <p:cNvPr id="33" name="Straight Connector 32"/>
          <p:cNvCxnSpPr/>
          <p:nvPr/>
        </p:nvCxnSpPr>
        <p:spPr>
          <a:xfrm>
            <a:off x="4628148" y="2121741"/>
            <a:ext cx="21503" cy="4683080"/>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2104" y="2044722"/>
            <a:ext cx="1160275" cy="772744"/>
          </a:xfrm>
          <a:prstGeom prst="ellipse">
            <a:avLst/>
          </a:prstGeom>
          <a:ln>
            <a:noFill/>
          </a:ln>
          <a:effectLst>
            <a:softEdge rad="112500"/>
          </a:effectLst>
        </p:spPr>
      </p:pic>
      <p:sp>
        <p:nvSpPr>
          <p:cNvPr id="31" name="TextBox 30"/>
          <p:cNvSpPr txBox="1"/>
          <p:nvPr/>
        </p:nvSpPr>
        <p:spPr>
          <a:xfrm>
            <a:off x="5507061" y="1166598"/>
            <a:ext cx="2051253"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rgbClr val="33CC33"/>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FUTURE</a:t>
            </a:r>
            <a:endParaRPr lang="en-US" sz="4000" b="1" dirty="0">
              <a:ln w="6350">
                <a:solidFill>
                  <a:srgbClr val="350304"/>
                </a:solidFill>
              </a:ln>
              <a:solidFill>
                <a:srgbClr val="33CC33"/>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36" name="TextBox 35"/>
          <p:cNvSpPr txBox="1"/>
          <p:nvPr/>
        </p:nvSpPr>
        <p:spPr>
          <a:xfrm>
            <a:off x="260000" y="2784691"/>
            <a:ext cx="4456250" cy="234218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lnSpc>
                <a:spcPct val="110000"/>
              </a:lnSpc>
            </a:pPr>
            <a:r>
              <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“Age of Grace/Patience”</a:t>
            </a:r>
          </a:p>
          <a:p>
            <a:pPr algn="ctr">
              <a:lnSpc>
                <a:spcPct val="110000"/>
              </a:lnSpc>
            </a:pP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3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peace and safety</a:t>
            </a: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p>
          <a:p>
            <a:pPr algn="ctr">
              <a:lnSpc>
                <a:spcPct val="110000"/>
              </a:lnSpc>
            </a:pP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3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days before the flood</a:t>
            </a: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2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ctr">
              <a:lnSpc>
                <a:spcPct val="90000"/>
              </a:lnSpc>
            </a:pPr>
            <a:endParaRPr lang="en-US" sz="2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2" name="TextBox 41"/>
          <p:cNvSpPr txBox="1"/>
          <p:nvPr/>
        </p:nvSpPr>
        <p:spPr>
          <a:xfrm>
            <a:off x="980071" y="1095968"/>
            <a:ext cx="2771182"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rgbClr val="33CC33"/>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PRESENT </a:t>
            </a:r>
            <a:r>
              <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50" name="TextBox 49"/>
          <p:cNvSpPr txBox="1"/>
          <p:nvPr/>
        </p:nvSpPr>
        <p:spPr>
          <a:xfrm>
            <a:off x="554618" y="4913675"/>
            <a:ext cx="4038256" cy="163121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a:t>
            </a:r>
            <a:r>
              <a:rPr lang="en-US" sz="3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3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sign</a:t>
            </a:r>
            <a:r>
              <a:rPr lang="en-US" sz="3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or </a:t>
            </a:r>
            <a:r>
              <a:rPr lang="en-US" sz="3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a:t>
            </a:r>
            <a:r>
              <a:rPr lang="en-US" sz="3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His </a:t>
            </a:r>
            <a:r>
              <a:rPr lang="en-US" sz="3200" b="1" dirty="0">
                <a:ln w="6350">
                  <a:solidFill>
                    <a:srgbClr val="350304"/>
                  </a:solidFill>
                </a:ln>
                <a:solidFill>
                  <a:srgbClr val="00FF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Parousia</a:t>
            </a:r>
            <a:r>
              <a:rPr lang="en-US" sz="3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or “that day” (of the Lord) or “that hour”</a:t>
            </a:r>
            <a:endParaRPr lang="en-US" sz="2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52" name="TextBox 51"/>
          <p:cNvSpPr txBox="1"/>
          <p:nvPr/>
        </p:nvSpPr>
        <p:spPr>
          <a:xfrm>
            <a:off x="4995424" y="6096935"/>
            <a:ext cx="4009901" cy="677108"/>
          </a:xfrm>
          <a:prstGeom prst="rect">
            <a:avLst/>
          </a:prstGeom>
          <a:solidFill>
            <a:srgbClr val="A2360F">
              <a:alpha val="15000"/>
            </a:srgbClr>
          </a:solidFill>
          <a:effectLst>
            <a:softEdge rad="254000"/>
          </a:effectLst>
        </p:spPr>
        <p:txBody>
          <a:bodyPr wrap="square" rtlCol="0">
            <a:spAutoFit/>
            <a:scene3d>
              <a:camera prst="orthographicFront"/>
              <a:lightRig rig="threePt" dir="t"/>
            </a:scene3d>
            <a:sp3d prstMaterial="matte"/>
          </a:bodyPr>
          <a:lstStyle/>
          <a:p>
            <a:pPr algn="ctr"/>
            <a:r>
              <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3800" b="1" dirty="0">
                <a:ln w="6350">
                  <a:solidFill>
                    <a:srgbClr val="350304"/>
                  </a:solidFill>
                </a:ln>
                <a:solidFill>
                  <a:srgbClr val="00FF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Parousia” -- Coming</a:t>
            </a:r>
            <a:endPar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54" name="Straight Connector 53"/>
          <p:cNvCxnSpPr/>
          <p:nvPr/>
        </p:nvCxnSpPr>
        <p:spPr>
          <a:xfrm flipH="1" flipV="1">
            <a:off x="4868869" y="6077172"/>
            <a:ext cx="4324849" cy="322"/>
          </a:xfrm>
          <a:prstGeom prst="line">
            <a:avLst/>
          </a:prstGeom>
          <a:ln w="76200">
            <a:solidFill>
              <a:srgbClr val="00206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4923430" y="2074748"/>
            <a:ext cx="1561053" cy="64633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lnSpc>
                <a:spcPct val="90000"/>
              </a:lnSpc>
            </a:pPr>
            <a:r>
              <a:rPr lang="en-US" sz="4000" b="1" dirty="0">
                <a:ln w="6350">
                  <a:solidFill>
                    <a:srgbClr val="350304"/>
                  </a:solidFill>
                </a:ln>
                <a:solidFill>
                  <a:srgbClr val="00B0F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End Age</a:t>
            </a:r>
            <a:endParaRPr lang="en-US" sz="3200" b="1" dirty="0">
              <a:ln w="6350">
                <a:solidFill>
                  <a:srgbClr val="350304"/>
                </a:solidFill>
              </a:ln>
              <a:solidFill>
                <a:srgbClr val="00B0F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0421518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500"/>
                                        <p:tgtEl>
                                          <p:spTgt spid="43"/>
                                        </p:tgtEl>
                                      </p:cBhvr>
                                    </p:animEffect>
                                  </p:childTnLst>
                                </p:cTn>
                              </p:par>
                              <p:par>
                                <p:cTn id="17" presetID="10" presetClass="entr" presetSubtype="0" fill="hold" nodeType="withEffect">
                                  <p:stCondLst>
                                    <p:cond delay="25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barn(outVertical)">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grpId="0"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barn(outVertical)">
                                      <p:cBhvr>
                                        <p:cTn id="34" dur="500"/>
                                        <p:tgtEl>
                                          <p:spTgt spid="5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barn(outVertical)">
                                      <p:cBhvr>
                                        <p:cTn id="39" dur="500"/>
                                        <p:tgtEl>
                                          <p:spTgt spid="5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grpId="0" nodeType="click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barn(outVertical)">
                                      <p:cBhvr>
                                        <p:cTn id="44" dur="500"/>
                                        <p:tgtEl>
                                          <p:spTgt spid="5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left)">
                                      <p:cBhvr>
                                        <p:cTn id="49" dur="500"/>
                                        <p:tgtEl>
                                          <p:spTgt spid="52"/>
                                        </p:tgtEl>
                                      </p:cBhvr>
                                    </p:animEffect>
                                  </p:childTnLst>
                                </p:cTn>
                              </p:par>
                              <p:par>
                                <p:cTn id="50" presetID="22" presetClass="entr" presetSubtype="8" fill="hold"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wipe(left)">
                                      <p:cBhvr>
                                        <p:cTn id="52" dur="500"/>
                                        <p:tgtEl>
                                          <p:spTgt spid="5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up)">
                                      <p:cBhvr>
                                        <p:cTn id="57" dur="500"/>
                                        <p:tgtEl>
                                          <p:spTgt spid="30"/>
                                        </p:tgtEl>
                                      </p:cBhvr>
                                    </p:animEffect>
                                  </p:childTnLst>
                                </p:cTn>
                              </p:par>
                              <p:par>
                                <p:cTn id="58" presetID="22" presetClass="entr" presetSubtype="1" fill="hold"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1" grpId="0" animBg="1"/>
      <p:bldP spid="53" grpId="0" animBg="1"/>
      <p:bldP spid="30" grpId="0" animBg="1"/>
      <p:bldP spid="31" grpId="0" animBg="1"/>
      <p:bldP spid="36" grpId="0" animBg="1"/>
      <p:bldP spid="42" grpId="0" animBg="1"/>
      <p:bldP spid="50" grpId="0" animBg="1"/>
      <p:bldP spid="52" grpId="0" animBg="1"/>
      <p:bldP spid="5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25" name="TextBox 24"/>
          <p:cNvSpPr txBox="1"/>
          <p:nvPr/>
        </p:nvSpPr>
        <p:spPr>
          <a:xfrm>
            <a:off x="542687" y="1953131"/>
            <a:ext cx="1840154"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Past</a:t>
            </a:r>
            <a:endPar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2202" r="1540" b="48497"/>
          <a:stretch/>
        </p:blipFill>
        <p:spPr>
          <a:xfrm>
            <a:off x="0" y="3844070"/>
            <a:ext cx="9144000" cy="2792352"/>
          </a:xfrm>
          <a:prstGeom prst="rect">
            <a:avLst/>
          </a:prstGeom>
          <a:effectLst>
            <a:softEdge rad="127000"/>
          </a:effectLst>
        </p:spPr>
      </p:pic>
      <p:sp>
        <p:nvSpPr>
          <p:cNvPr id="11" name="TextBox 10"/>
          <p:cNvSpPr txBox="1"/>
          <p:nvPr/>
        </p:nvSpPr>
        <p:spPr>
          <a:xfrm>
            <a:off x="3275888" y="1999144"/>
            <a:ext cx="2540183"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Present</a:t>
            </a:r>
            <a:endPar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12" name="TextBox 11"/>
          <p:cNvSpPr txBox="1"/>
          <p:nvPr/>
        </p:nvSpPr>
        <p:spPr>
          <a:xfrm>
            <a:off x="6357818" y="1921352"/>
            <a:ext cx="2489725" cy="101566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6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Future</a:t>
            </a:r>
            <a:endParaRPr lang="en-US" sz="6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13" name="TextBox 12"/>
          <p:cNvSpPr txBox="1"/>
          <p:nvPr/>
        </p:nvSpPr>
        <p:spPr>
          <a:xfrm>
            <a:off x="61193" y="2922029"/>
            <a:ext cx="2803143"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Preterits</a:t>
            </a:r>
          </a:p>
        </p:txBody>
      </p:sp>
      <p:sp>
        <p:nvSpPr>
          <p:cNvPr id="14" name="TextBox 13"/>
          <p:cNvSpPr txBox="1"/>
          <p:nvPr/>
        </p:nvSpPr>
        <p:spPr>
          <a:xfrm>
            <a:off x="2864336" y="2963302"/>
            <a:ext cx="3363288"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Historicist</a:t>
            </a:r>
          </a:p>
        </p:txBody>
      </p:sp>
      <p:sp>
        <p:nvSpPr>
          <p:cNvPr id="16" name="TextBox 15"/>
          <p:cNvSpPr txBox="1"/>
          <p:nvPr/>
        </p:nvSpPr>
        <p:spPr>
          <a:xfrm>
            <a:off x="6348751" y="2921936"/>
            <a:ext cx="2705771"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Futurist</a:t>
            </a:r>
          </a:p>
        </p:txBody>
      </p:sp>
      <p:sp>
        <p:nvSpPr>
          <p:cNvPr id="18" name="TextBox 17"/>
          <p:cNvSpPr txBox="1"/>
          <p:nvPr/>
        </p:nvSpPr>
        <p:spPr>
          <a:xfrm>
            <a:off x="1557843" y="1104939"/>
            <a:ext cx="6061362" cy="856068"/>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4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“this generation?”</a:t>
            </a:r>
          </a:p>
        </p:txBody>
      </p:sp>
      <p:sp>
        <p:nvSpPr>
          <p:cNvPr id="15" name="TextBox 14"/>
          <p:cNvSpPr txBox="1"/>
          <p:nvPr/>
        </p:nvSpPr>
        <p:spPr>
          <a:xfrm>
            <a:off x="194129" y="6043796"/>
            <a:ext cx="2803143"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“Already”</a:t>
            </a:r>
          </a:p>
        </p:txBody>
      </p:sp>
      <p:sp>
        <p:nvSpPr>
          <p:cNvPr id="17" name="TextBox 16"/>
          <p:cNvSpPr txBox="1"/>
          <p:nvPr/>
        </p:nvSpPr>
        <p:spPr>
          <a:xfrm>
            <a:off x="3469721" y="6051888"/>
            <a:ext cx="2082271"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“Now”</a:t>
            </a:r>
          </a:p>
        </p:txBody>
      </p:sp>
      <p:sp>
        <p:nvSpPr>
          <p:cNvPr id="19" name="TextBox 18"/>
          <p:cNvSpPr txBox="1"/>
          <p:nvPr/>
        </p:nvSpPr>
        <p:spPr>
          <a:xfrm>
            <a:off x="6044400" y="6015773"/>
            <a:ext cx="2803143"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“Not Yet”</a:t>
            </a:r>
          </a:p>
        </p:txBody>
      </p:sp>
    </p:spTree>
    <p:extLst>
      <p:ext uri="{BB962C8B-B14F-4D97-AF65-F5344CB8AC3E}">
        <p14:creationId xmlns:p14="http://schemas.microsoft.com/office/powerpoint/2010/main" val="72148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0" y="4339988"/>
            <a:ext cx="9144000" cy="2336024"/>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200" b="1" dirty="0">
                <a:ln w="19050">
                  <a:solidFill>
                    <a:srgbClr val="A8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a:p>
            <a:pPr algn="ctr">
              <a:lnSpc>
                <a:spcPct val="90000"/>
              </a:lnSpc>
            </a:pPr>
            <a:r>
              <a:rPr lang="en-US" sz="5200" b="1" dirty="0">
                <a:ln w="19050">
                  <a:solidFill>
                    <a:srgbClr val="A8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in Light of the Promised Blessed Hope of the Lord and  Savior’s Soon Return</a:t>
            </a:r>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2304" r="22792" b="34597"/>
          <a:stretch/>
        </p:blipFill>
        <p:spPr>
          <a:xfrm>
            <a:off x="2095500" y="914400"/>
            <a:ext cx="4953000" cy="3243601"/>
          </a:xfrm>
          <a:prstGeom prst="rect">
            <a:avLst/>
          </a:prstGeom>
          <a:effectLst>
            <a:softEdge rad="317500"/>
          </a:effectLst>
        </p:spPr>
      </p:pic>
    </p:spTree>
    <p:extLst>
      <p:ext uri="{BB962C8B-B14F-4D97-AF65-F5344CB8AC3E}">
        <p14:creationId xmlns:p14="http://schemas.microsoft.com/office/powerpoint/2010/main" val="2188264167"/>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2" name="TextBox 11"/>
          <p:cNvSpPr txBox="1"/>
          <p:nvPr/>
        </p:nvSpPr>
        <p:spPr>
          <a:xfrm>
            <a:off x="4506928" y="2167541"/>
            <a:ext cx="3084568" cy="101566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6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Hermes</a:t>
            </a:r>
          </a:p>
        </p:txBody>
      </p:sp>
      <p:sp>
        <p:nvSpPr>
          <p:cNvPr id="16" name="TextBox 15"/>
          <p:cNvSpPr txBox="1"/>
          <p:nvPr/>
        </p:nvSpPr>
        <p:spPr>
          <a:xfrm>
            <a:off x="3338092" y="3182007"/>
            <a:ext cx="5787442" cy="347787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A son of Zeus, the messenger of the gods; the god of trade, travel, commerce;</a:t>
            </a:r>
          </a:p>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the gate keeper</a:t>
            </a:r>
          </a:p>
        </p:txBody>
      </p:sp>
      <p:sp>
        <p:nvSpPr>
          <p:cNvPr id="18" name="TextBox 17"/>
          <p:cNvSpPr txBox="1"/>
          <p:nvPr/>
        </p:nvSpPr>
        <p:spPr>
          <a:xfrm>
            <a:off x="1557843" y="1104939"/>
            <a:ext cx="6061362" cy="856068"/>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4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“this generation?”</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300" y="2167541"/>
            <a:ext cx="2810814" cy="4088456"/>
          </a:xfrm>
          <a:prstGeom prst="rect">
            <a:avLst/>
          </a:prstGeom>
          <a:effectLst>
            <a:softEdge rad="63500"/>
          </a:effectLst>
        </p:spPr>
      </p:pic>
    </p:spTree>
    <p:extLst>
      <p:ext uri="{BB962C8B-B14F-4D97-AF65-F5344CB8AC3E}">
        <p14:creationId xmlns:p14="http://schemas.microsoft.com/office/powerpoint/2010/main" val="332150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75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2" name="TextBox 11"/>
          <p:cNvSpPr txBox="1"/>
          <p:nvPr/>
        </p:nvSpPr>
        <p:spPr>
          <a:xfrm>
            <a:off x="3696778" y="2113322"/>
            <a:ext cx="4802986" cy="101566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6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Hermeneutics</a:t>
            </a:r>
          </a:p>
        </p:txBody>
      </p:sp>
      <p:sp>
        <p:nvSpPr>
          <p:cNvPr id="16" name="TextBox 15"/>
          <p:cNvSpPr txBox="1"/>
          <p:nvPr/>
        </p:nvSpPr>
        <p:spPr>
          <a:xfrm>
            <a:off x="3338092" y="3182007"/>
            <a:ext cx="5787442" cy="347787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Sets the rules of interpretation, like a gate keeper, in our understanding of the message.</a:t>
            </a:r>
          </a:p>
        </p:txBody>
      </p:sp>
      <p:sp>
        <p:nvSpPr>
          <p:cNvPr id="18" name="TextBox 17"/>
          <p:cNvSpPr txBox="1"/>
          <p:nvPr/>
        </p:nvSpPr>
        <p:spPr>
          <a:xfrm>
            <a:off x="1557843" y="1104939"/>
            <a:ext cx="6061362" cy="856068"/>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4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“this generation?”</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300" y="2167541"/>
            <a:ext cx="2810814" cy="4088456"/>
          </a:xfrm>
          <a:prstGeom prst="rect">
            <a:avLst/>
          </a:prstGeom>
          <a:effectLst>
            <a:softEdge rad="63500"/>
          </a:effectLst>
        </p:spPr>
      </p:pic>
    </p:spTree>
    <p:extLst>
      <p:ext uri="{BB962C8B-B14F-4D97-AF65-F5344CB8AC3E}">
        <p14:creationId xmlns:p14="http://schemas.microsoft.com/office/powerpoint/2010/main" val="44134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2" name="TextBox 11"/>
          <p:cNvSpPr txBox="1"/>
          <p:nvPr/>
        </p:nvSpPr>
        <p:spPr>
          <a:xfrm>
            <a:off x="3696778" y="2113322"/>
            <a:ext cx="4802986" cy="101566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6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Two Methods</a:t>
            </a:r>
          </a:p>
        </p:txBody>
      </p:sp>
      <p:sp>
        <p:nvSpPr>
          <p:cNvPr id="16" name="TextBox 15"/>
          <p:cNvSpPr txBox="1"/>
          <p:nvPr/>
        </p:nvSpPr>
        <p:spPr>
          <a:xfrm>
            <a:off x="3884188" y="3151412"/>
            <a:ext cx="4662908"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Allegorical and Spiritual Method</a:t>
            </a:r>
          </a:p>
        </p:txBody>
      </p:sp>
      <p:sp>
        <p:nvSpPr>
          <p:cNvPr id="18" name="TextBox 17"/>
          <p:cNvSpPr txBox="1"/>
          <p:nvPr/>
        </p:nvSpPr>
        <p:spPr>
          <a:xfrm>
            <a:off x="1557843" y="1104939"/>
            <a:ext cx="6061362" cy="856068"/>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4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“this generation?”</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300" y="2167541"/>
            <a:ext cx="2810814" cy="4088456"/>
          </a:xfrm>
          <a:prstGeom prst="rect">
            <a:avLst/>
          </a:prstGeom>
          <a:effectLst>
            <a:softEdge rad="63500"/>
          </a:effectLst>
        </p:spPr>
      </p:pic>
      <p:sp>
        <p:nvSpPr>
          <p:cNvPr id="11" name="TextBox 10"/>
          <p:cNvSpPr txBox="1"/>
          <p:nvPr/>
        </p:nvSpPr>
        <p:spPr>
          <a:xfrm>
            <a:off x="3248842" y="4927606"/>
            <a:ext cx="5787442"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Historical- Grammatical Method</a:t>
            </a:r>
          </a:p>
        </p:txBody>
      </p:sp>
    </p:spTree>
    <p:extLst>
      <p:ext uri="{BB962C8B-B14F-4D97-AF65-F5344CB8AC3E}">
        <p14:creationId xmlns:p14="http://schemas.microsoft.com/office/powerpoint/2010/main" val="128702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25" name="TextBox 24"/>
          <p:cNvSpPr txBox="1"/>
          <p:nvPr/>
        </p:nvSpPr>
        <p:spPr>
          <a:xfrm>
            <a:off x="542687" y="1953131"/>
            <a:ext cx="1840154"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Past</a:t>
            </a:r>
            <a:endPar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2202" r="1540" b="48497"/>
          <a:stretch/>
        </p:blipFill>
        <p:spPr>
          <a:xfrm>
            <a:off x="0" y="3844070"/>
            <a:ext cx="9144000" cy="2792352"/>
          </a:xfrm>
          <a:prstGeom prst="rect">
            <a:avLst/>
          </a:prstGeom>
          <a:effectLst>
            <a:softEdge rad="127000"/>
          </a:effectLst>
        </p:spPr>
      </p:pic>
      <p:sp>
        <p:nvSpPr>
          <p:cNvPr id="11" name="TextBox 10"/>
          <p:cNvSpPr txBox="1"/>
          <p:nvPr/>
        </p:nvSpPr>
        <p:spPr>
          <a:xfrm>
            <a:off x="3275888" y="1999144"/>
            <a:ext cx="2540183"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Present</a:t>
            </a:r>
            <a:endPar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12" name="TextBox 11"/>
          <p:cNvSpPr txBox="1"/>
          <p:nvPr/>
        </p:nvSpPr>
        <p:spPr>
          <a:xfrm>
            <a:off x="6357818" y="1921352"/>
            <a:ext cx="2489725" cy="101566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6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Future</a:t>
            </a:r>
            <a:endParaRPr lang="en-US" sz="6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13" name="TextBox 12"/>
          <p:cNvSpPr txBox="1"/>
          <p:nvPr/>
        </p:nvSpPr>
        <p:spPr>
          <a:xfrm>
            <a:off x="61193" y="2922029"/>
            <a:ext cx="2803143"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Preterits</a:t>
            </a:r>
          </a:p>
        </p:txBody>
      </p:sp>
      <p:sp>
        <p:nvSpPr>
          <p:cNvPr id="14" name="TextBox 13"/>
          <p:cNvSpPr txBox="1"/>
          <p:nvPr/>
        </p:nvSpPr>
        <p:spPr>
          <a:xfrm>
            <a:off x="2864336" y="2963302"/>
            <a:ext cx="3363288"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Historicist</a:t>
            </a:r>
          </a:p>
        </p:txBody>
      </p:sp>
      <p:sp>
        <p:nvSpPr>
          <p:cNvPr id="16" name="TextBox 15"/>
          <p:cNvSpPr txBox="1"/>
          <p:nvPr/>
        </p:nvSpPr>
        <p:spPr>
          <a:xfrm>
            <a:off x="6348751" y="2921936"/>
            <a:ext cx="2705771"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Futurist</a:t>
            </a:r>
          </a:p>
        </p:txBody>
      </p:sp>
      <p:sp>
        <p:nvSpPr>
          <p:cNvPr id="18" name="TextBox 17"/>
          <p:cNvSpPr txBox="1"/>
          <p:nvPr/>
        </p:nvSpPr>
        <p:spPr>
          <a:xfrm>
            <a:off x="1557843" y="1104939"/>
            <a:ext cx="6061362" cy="856068"/>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4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“this generation?”</a:t>
            </a:r>
          </a:p>
        </p:txBody>
      </p:sp>
      <p:sp>
        <p:nvSpPr>
          <p:cNvPr id="20" name="TextBox 19"/>
          <p:cNvSpPr txBox="1"/>
          <p:nvPr/>
        </p:nvSpPr>
        <p:spPr>
          <a:xfrm>
            <a:off x="542687" y="4617262"/>
            <a:ext cx="4715113"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Allegorical and Spiritual Method</a:t>
            </a:r>
          </a:p>
        </p:txBody>
      </p:sp>
      <p:cxnSp>
        <p:nvCxnSpPr>
          <p:cNvPr id="21" name="Straight Connector 20"/>
          <p:cNvCxnSpPr/>
          <p:nvPr/>
        </p:nvCxnSpPr>
        <p:spPr>
          <a:xfrm>
            <a:off x="1865707" y="3687999"/>
            <a:ext cx="982459" cy="1026049"/>
          </a:xfrm>
          <a:prstGeom prst="line">
            <a:avLst/>
          </a:prstGeom>
          <a:ln w="76200">
            <a:solidFill>
              <a:srgbClr val="FFFF00"/>
            </a:solidFill>
            <a:prstDash val="solid"/>
            <a:headEnd type="triangle" w="med" len="med"/>
            <a:tailEnd type="none" w="med" len="med"/>
          </a:ln>
          <a:effectLst>
            <a:outerShdw blurRad="50800" dist="38100" dir="18900000" algn="bl" rotWithShape="0">
              <a:prstClr val="black">
                <a:alpha val="75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126502" y="3695666"/>
            <a:ext cx="1142385" cy="1031666"/>
          </a:xfrm>
          <a:prstGeom prst="line">
            <a:avLst/>
          </a:prstGeom>
          <a:ln w="76200">
            <a:solidFill>
              <a:srgbClr val="FFFF00"/>
            </a:solidFill>
            <a:prstDash val="solid"/>
            <a:headEnd type="triangle" w="med" len="med"/>
            <a:tailEnd type="none" w="med" len="med"/>
          </a:ln>
          <a:effectLst>
            <a:outerShdw blurRad="50800" dist="38100" dir="18900000" algn="bl" rotWithShape="0">
              <a:prstClr val="black">
                <a:alpha val="75000"/>
              </a:prstClr>
            </a:outerShdw>
          </a:effectLst>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439902" y="4634815"/>
            <a:ext cx="3646776"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Historical- Grammatical</a:t>
            </a:r>
          </a:p>
        </p:txBody>
      </p:sp>
      <p:cxnSp>
        <p:nvCxnSpPr>
          <p:cNvPr id="28" name="Straight Connector 27"/>
          <p:cNvCxnSpPr/>
          <p:nvPr/>
        </p:nvCxnSpPr>
        <p:spPr>
          <a:xfrm flipH="1">
            <a:off x="7187096" y="3640650"/>
            <a:ext cx="280504" cy="1179428"/>
          </a:xfrm>
          <a:prstGeom prst="line">
            <a:avLst/>
          </a:prstGeom>
          <a:ln w="76200">
            <a:solidFill>
              <a:srgbClr val="FFFF00"/>
            </a:solidFill>
            <a:prstDash val="solid"/>
            <a:headEnd type="triangle" w="med" len="med"/>
            <a:tailEnd type="none" w="med" len="med"/>
          </a:ln>
          <a:effectLst>
            <a:outerShdw blurRad="50800" dist="38100" dir="18900000" algn="bl" rotWithShape="0">
              <a:prstClr val="black">
                <a:alpha val="75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42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8"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down)">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1" name="TextBox 10"/>
          <p:cNvSpPr txBox="1"/>
          <p:nvPr/>
        </p:nvSpPr>
        <p:spPr>
          <a:xfrm>
            <a:off x="2484585" y="1087672"/>
            <a:ext cx="4191000" cy="856068"/>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400" b="1" u="sng"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Two Models</a:t>
            </a:r>
          </a:p>
        </p:txBody>
      </p:sp>
      <p:sp>
        <p:nvSpPr>
          <p:cNvPr id="12" name="TextBox 11"/>
          <p:cNvSpPr txBox="1"/>
          <p:nvPr/>
        </p:nvSpPr>
        <p:spPr>
          <a:xfrm>
            <a:off x="4880425" y="1928535"/>
            <a:ext cx="3959477"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u="sng"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New Creation</a:t>
            </a:r>
          </a:p>
        </p:txBody>
      </p:sp>
      <p:sp>
        <p:nvSpPr>
          <p:cNvPr id="15" name="TextBox 14"/>
          <p:cNvSpPr txBox="1"/>
          <p:nvPr/>
        </p:nvSpPr>
        <p:spPr>
          <a:xfrm>
            <a:off x="167096" y="1928536"/>
            <a:ext cx="4393062"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u="sng"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Spiritual Vision </a:t>
            </a: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3502" t="8852" r="8861" b="6759"/>
          <a:stretch/>
        </p:blipFill>
        <p:spPr>
          <a:xfrm>
            <a:off x="611027" y="2937368"/>
            <a:ext cx="3505200" cy="3810000"/>
          </a:xfrm>
          <a:prstGeom prst="rect">
            <a:avLst/>
          </a:prstGeom>
          <a:effectLst>
            <a:softEdge rad="152400"/>
          </a:effec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3044" y="2920510"/>
            <a:ext cx="3826858" cy="3826858"/>
          </a:xfrm>
          <a:prstGeom prst="rect">
            <a:avLst/>
          </a:prstGeom>
          <a:effectLst>
            <a:softEdge rad="152400"/>
          </a:effectLst>
        </p:spPr>
      </p:pic>
    </p:spTree>
    <p:extLst>
      <p:ext uri="{BB962C8B-B14F-4D97-AF65-F5344CB8AC3E}">
        <p14:creationId xmlns:p14="http://schemas.microsoft.com/office/powerpoint/2010/main" val="210862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1000"/>
                            </p:stCondLst>
                            <p:childTnLst>
                              <p:par>
                                <p:cTn id="9" presetID="2" presetClass="entr" presetSubtype="8"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2" fill="hold" grpId="0" nodeType="withEffect">
                                  <p:stCondLst>
                                    <p:cond delay="10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100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1" name="TextBox 10"/>
          <p:cNvSpPr txBox="1"/>
          <p:nvPr/>
        </p:nvSpPr>
        <p:spPr>
          <a:xfrm>
            <a:off x="2484585" y="1087672"/>
            <a:ext cx="4191000" cy="856068"/>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400" b="1" u="sng"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Two Models</a:t>
            </a:r>
          </a:p>
        </p:txBody>
      </p:sp>
      <p:sp>
        <p:nvSpPr>
          <p:cNvPr id="8" name="TextBox 7"/>
          <p:cNvSpPr txBox="1"/>
          <p:nvPr/>
        </p:nvSpPr>
        <p:spPr>
          <a:xfrm>
            <a:off x="4466819" y="2099447"/>
            <a:ext cx="4562537" cy="212365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The Kingdom is an Inner Spiritual Experience</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13" name="TextBox 12"/>
          <p:cNvSpPr txBox="1"/>
          <p:nvPr/>
        </p:nvSpPr>
        <p:spPr>
          <a:xfrm>
            <a:off x="4466820" y="4376900"/>
            <a:ext cx="4636680" cy="212365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Linked to the Allegorical and Spiritual Method</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15" name="TextBox 14"/>
          <p:cNvSpPr txBox="1"/>
          <p:nvPr/>
        </p:nvSpPr>
        <p:spPr>
          <a:xfrm>
            <a:off x="187023" y="1930080"/>
            <a:ext cx="4393062"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u="sng"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Spiritual Vision </a:t>
            </a:r>
          </a:p>
        </p:txBody>
      </p:sp>
      <p:sp>
        <p:nvSpPr>
          <p:cNvPr id="16" name="TextBox 15"/>
          <p:cNvSpPr txBox="1"/>
          <p:nvPr/>
        </p:nvSpPr>
        <p:spPr>
          <a:xfrm>
            <a:off x="401723" y="2869627"/>
            <a:ext cx="3634549" cy="144655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Influenced by Platonism</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17" name="TextBox 16"/>
          <p:cNvSpPr txBox="1"/>
          <p:nvPr/>
        </p:nvSpPr>
        <p:spPr>
          <a:xfrm>
            <a:off x="198270" y="4376900"/>
            <a:ext cx="4370567" cy="144655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Spirit is Superior to the Material</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14" name="TextBox 13"/>
          <p:cNvSpPr txBox="1"/>
          <p:nvPr/>
        </p:nvSpPr>
        <p:spPr>
          <a:xfrm>
            <a:off x="296822" y="5858086"/>
            <a:ext cx="4071447"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Plato a Tutor?</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Tree>
    <p:extLst>
      <p:ext uri="{BB962C8B-B14F-4D97-AF65-F5344CB8AC3E}">
        <p14:creationId xmlns:p14="http://schemas.microsoft.com/office/powerpoint/2010/main" val="184055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6" grpId="0" animBg="1"/>
      <p:bldP spid="17"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1" name="TextBox 10"/>
          <p:cNvSpPr txBox="1"/>
          <p:nvPr/>
        </p:nvSpPr>
        <p:spPr>
          <a:xfrm>
            <a:off x="2484585" y="1087672"/>
            <a:ext cx="4191000" cy="856068"/>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400" b="1" u="sng"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Two Models</a:t>
            </a:r>
          </a:p>
        </p:txBody>
      </p:sp>
      <p:sp>
        <p:nvSpPr>
          <p:cNvPr id="8" name="TextBox 7"/>
          <p:cNvSpPr txBox="1"/>
          <p:nvPr/>
        </p:nvSpPr>
        <p:spPr>
          <a:xfrm>
            <a:off x="4737394" y="2869627"/>
            <a:ext cx="4191000" cy="144655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A Regenerated  Creation</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12" name="TextBox 11"/>
          <p:cNvSpPr txBox="1"/>
          <p:nvPr/>
        </p:nvSpPr>
        <p:spPr>
          <a:xfrm>
            <a:off x="4799408" y="1957038"/>
            <a:ext cx="4019509"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u="sng"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New Creation</a:t>
            </a:r>
          </a:p>
        </p:txBody>
      </p:sp>
      <p:sp>
        <p:nvSpPr>
          <p:cNvPr id="13" name="TextBox 12"/>
          <p:cNvSpPr txBox="1"/>
          <p:nvPr/>
        </p:nvSpPr>
        <p:spPr>
          <a:xfrm>
            <a:off x="4737394" y="4380362"/>
            <a:ext cx="4422776" cy="212365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Heaven Comes to Transform and Renew the Earth</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16" name="TextBox 15"/>
          <p:cNvSpPr txBox="1"/>
          <p:nvPr/>
        </p:nvSpPr>
        <p:spPr>
          <a:xfrm>
            <a:off x="337657" y="1943740"/>
            <a:ext cx="4145898" cy="144655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Contrary to Radical Dualism</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17" name="TextBox 16"/>
          <p:cNvSpPr txBox="1"/>
          <p:nvPr/>
        </p:nvSpPr>
        <p:spPr>
          <a:xfrm>
            <a:off x="-28300" y="3359438"/>
            <a:ext cx="5025769" cy="347787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Emphasizes Physical, Social, Political, and Geographical Aspects of Eternity</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Tree>
    <p:extLst>
      <p:ext uri="{BB962C8B-B14F-4D97-AF65-F5344CB8AC3E}">
        <p14:creationId xmlns:p14="http://schemas.microsoft.com/office/powerpoint/2010/main" val="326711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581025" y="2438400"/>
            <a:ext cx="7981950" cy="1631216"/>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10000" b="1" dirty="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Conclusion</a:t>
            </a: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3" name="TextBox 12"/>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spTree>
    <p:extLst>
      <p:ext uri="{BB962C8B-B14F-4D97-AF65-F5344CB8AC3E}">
        <p14:creationId xmlns:p14="http://schemas.microsoft.com/office/powerpoint/2010/main" val="23572609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iterate type="lt">
                                    <p:tmPct val="14000"/>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1" name="TextBox 10"/>
          <p:cNvSpPr txBox="1"/>
          <p:nvPr/>
        </p:nvSpPr>
        <p:spPr>
          <a:xfrm>
            <a:off x="2484585" y="1087672"/>
            <a:ext cx="4191000" cy="856068"/>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400" b="1" u="sng"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Two Models</a:t>
            </a:r>
          </a:p>
        </p:txBody>
      </p:sp>
      <p:sp>
        <p:nvSpPr>
          <p:cNvPr id="12" name="TextBox 11"/>
          <p:cNvSpPr txBox="1"/>
          <p:nvPr/>
        </p:nvSpPr>
        <p:spPr>
          <a:xfrm>
            <a:off x="4880425" y="1928535"/>
            <a:ext cx="3959477"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u="sng"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New Creation</a:t>
            </a:r>
          </a:p>
        </p:txBody>
      </p:sp>
      <p:sp>
        <p:nvSpPr>
          <p:cNvPr id="15" name="TextBox 14"/>
          <p:cNvSpPr txBox="1"/>
          <p:nvPr/>
        </p:nvSpPr>
        <p:spPr>
          <a:xfrm>
            <a:off x="167096" y="1928536"/>
            <a:ext cx="4393062"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u="sng"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Spiritual Vision </a:t>
            </a: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3502" t="8852" r="8861" b="6759"/>
          <a:stretch/>
        </p:blipFill>
        <p:spPr>
          <a:xfrm>
            <a:off x="611027" y="2937368"/>
            <a:ext cx="3505200" cy="3810000"/>
          </a:xfrm>
          <a:prstGeom prst="rect">
            <a:avLst/>
          </a:prstGeom>
          <a:effectLst>
            <a:softEdge rad="152400"/>
          </a:effec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3044" y="2920510"/>
            <a:ext cx="3826858" cy="3826858"/>
          </a:xfrm>
          <a:prstGeom prst="rect">
            <a:avLst/>
          </a:prstGeom>
          <a:effectLst>
            <a:softEdge rad="152400"/>
          </a:effectLst>
        </p:spPr>
      </p:pic>
    </p:spTree>
    <p:extLst>
      <p:ext uri="{BB962C8B-B14F-4D97-AF65-F5344CB8AC3E}">
        <p14:creationId xmlns:p14="http://schemas.microsoft.com/office/powerpoint/2010/main" val="8421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25" name="TextBox 24"/>
          <p:cNvSpPr txBox="1"/>
          <p:nvPr/>
        </p:nvSpPr>
        <p:spPr>
          <a:xfrm>
            <a:off x="542687" y="1953131"/>
            <a:ext cx="1840154"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Past</a:t>
            </a:r>
            <a:endPar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2202" r="1540" b="48497"/>
          <a:stretch/>
        </p:blipFill>
        <p:spPr>
          <a:xfrm>
            <a:off x="0" y="3844070"/>
            <a:ext cx="9144000" cy="2792352"/>
          </a:xfrm>
          <a:prstGeom prst="rect">
            <a:avLst/>
          </a:prstGeom>
          <a:effectLst>
            <a:softEdge rad="127000"/>
          </a:effectLst>
        </p:spPr>
      </p:pic>
      <p:sp>
        <p:nvSpPr>
          <p:cNvPr id="11" name="TextBox 10"/>
          <p:cNvSpPr txBox="1"/>
          <p:nvPr/>
        </p:nvSpPr>
        <p:spPr>
          <a:xfrm>
            <a:off x="3275888" y="1999144"/>
            <a:ext cx="2540183"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Present</a:t>
            </a:r>
            <a:endPar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12" name="TextBox 11"/>
          <p:cNvSpPr txBox="1"/>
          <p:nvPr/>
        </p:nvSpPr>
        <p:spPr>
          <a:xfrm>
            <a:off x="6357818" y="1921352"/>
            <a:ext cx="2489725" cy="101566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6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Future</a:t>
            </a:r>
            <a:endParaRPr lang="en-US" sz="6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13" name="TextBox 12"/>
          <p:cNvSpPr txBox="1"/>
          <p:nvPr/>
        </p:nvSpPr>
        <p:spPr>
          <a:xfrm>
            <a:off x="61193" y="2922029"/>
            <a:ext cx="2803143"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Preterits</a:t>
            </a:r>
          </a:p>
        </p:txBody>
      </p:sp>
      <p:sp>
        <p:nvSpPr>
          <p:cNvPr id="14" name="TextBox 13"/>
          <p:cNvSpPr txBox="1"/>
          <p:nvPr/>
        </p:nvSpPr>
        <p:spPr>
          <a:xfrm>
            <a:off x="2864336" y="2963302"/>
            <a:ext cx="3363288"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Historicist</a:t>
            </a:r>
          </a:p>
        </p:txBody>
      </p:sp>
      <p:sp>
        <p:nvSpPr>
          <p:cNvPr id="16" name="TextBox 15"/>
          <p:cNvSpPr txBox="1"/>
          <p:nvPr/>
        </p:nvSpPr>
        <p:spPr>
          <a:xfrm>
            <a:off x="6348751" y="2921936"/>
            <a:ext cx="2705771"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Futurist</a:t>
            </a:r>
          </a:p>
        </p:txBody>
      </p:sp>
      <p:sp>
        <p:nvSpPr>
          <p:cNvPr id="18" name="TextBox 17"/>
          <p:cNvSpPr txBox="1"/>
          <p:nvPr/>
        </p:nvSpPr>
        <p:spPr>
          <a:xfrm>
            <a:off x="1557843" y="1104939"/>
            <a:ext cx="6061362" cy="856068"/>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400" b="1" dirty="0">
                <a:ln w="12700">
                  <a:solidFill>
                    <a:schemeClr val="tx1"/>
                  </a:solidFill>
                </a:ln>
                <a:solidFill>
                  <a:schemeClr val="bg1"/>
                </a:solidFill>
                <a:effectLst>
                  <a:outerShdw blurRad="76200" dist="88900" dir="2940000" algn="bl" rotWithShape="0">
                    <a:prstClr val="black">
                      <a:alpha val="95000"/>
                    </a:prstClr>
                  </a:outerShdw>
                </a:effectLst>
                <a:latin typeface="Jester" pitchFamily="2" charset="0"/>
                <a:cs typeface="Times New Roman" panose="02020603050405020304" pitchFamily="18" charset="0"/>
              </a:rPr>
              <a:t>“this generation?”</a:t>
            </a:r>
          </a:p>
        </p:txBody>
      </p:sp>
      <p:sp>
        <p:nvSpPr>
          <p:cNvPr id="15" name="TextBox 14"/>
          <p:cNvSpPr txBox="1"/>
          <p:nvPr/>
        </p:nvSpPr>
        <p:spPr>
          <a:xfrm>
            <a:off x="194129" y="6043796"/>
            <a:ext cx="2803143"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“Already”</a:t>
            </a:r>
          </a:p>
        </p:txBody>
      </p:sp>
      <p:sp>
        <p:nvSpPr>
          <p:cNvPr id="17" name="TextBox 16"/>
          <p:cNvSpPr txBox="1"/>
          <p:nvPr/>
        </p:nvSpPr>
        <p:spPr>
          <a:xfrm>
            <a:off x="3469721" y="6051888"/>
            <a:ext cx="2082271"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“Now”</a:t>
            </a:r>
          </a:p>
        </p:txBody>
      </p:sp>
      <p:sp>
        <p:nvSpPr>
          <p:cNvPr id="19" name="TextBox 18"/>
          <p:cNvSpPr txBox="1"/>
          <p:nvPr/>
        </p:nvSpPr>
        <p:spPr>
          <a:xfrm>
            <a:off x="6044400" y="6015773"/>
            <a:ext cx="2803143"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“Not Yet”</a:t>
            </a:r>
          </a:p>
        </p:txBody>
      </p:sp>
    </p:spTree>
    <p:extLst>
      <p:ext uri="{BB962C8B-B14F-4D97-AF65-F5344CB8AC3E}">
        <p14:creationId xmlns:p14="http://schemas.microsoft.com/office/powerpoint/2010/main" val="223361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p:nvSpPr>
        <p:spPr>
          <a:xfrm>
            <a:off x="247650" y="1575793"/>
            <a:ext cx="8648701" cy="5047536"/>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Blessed Hope is the certainty that our God and Savior Jesus Christ is retuning soon, just as He promised to rescue His church before the Day of the Lord, and at the very end the world is going to burn </a:t>
            </a:r>
            <a:r>
              <a:rPr lang="en-US" sz="40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(3:10)</a:t>
            </a:r>
            <a:r>
              <a:rPr lang="en-US" sz="40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0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5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light of this Peter tells us how we should then live.</a:t>
            </a:r>
            <a:endParaRPr lang="en-US" sz="45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3" name="TextBox 12"/>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Tree>
    <p:extLst>
      <p:ext uri="{BB962C8B-B14F-4D97-AF65-F5344CB8AC3E}">
        <p14:creationId xmlns:p14="http://schemas.microsoft.com/office/powerpoint/2010/main" val="185490341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1" name="TextBox 10"/>
          <p:cNvSpPr txBox="1"/>
          <p:nvPr/>
        </p:nvSpPr>
        <p:spPr>
          <a:xfrm>
            <a:off x="1557843" y="1104939"/>
            <a:ext cx="6061362" cy="9233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0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0010606040000040003" pitchFamily="2" charset="0"/>
                <a:cs typeface="Times New Roman" panose="02020603050405020304" pitchFamily="18" charset="0"/>
              </a:rPr>
              <a:t>The Blessed Hope</a:t>
            </a:r>
          </a:p>
        </p:txBody>
      </p:sp>
      <p:sp>
        <p:nvSpPr>
          <p:cNvPr id="8" name="TextBox 7"/>
          <p:cNvSpPr txBox="1"/>
          <p:nvPr/>
        </p:nvSpPr>
        <p:spPr>
          <a:xfrm>
            <a:off x="4214185" y="2962953"/>
            <a:ext cx="4778386" cy="144655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The Privilege of Ruling with Christ</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12" name="TextBox 11"/>
          <p:cNvSpPr txBox="1"/>
          <p:nvPr/>
        </p:nvSpPr>
        <p:spPr>
          <a:xfrm>
            <a:off x="5181600" y="1987283"/>
            <a:ext cx="2887515"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u="sng"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Winner</a:t>
            </a:r>
          </a:p>
        </p:txBody>
      </p:sp>
      <p:sp>
        <p:nvSpPr>
          <p:cNvPr id="13" name="TextBox 12"/>
          <p:cNvSpPr txBox="1"/>
          <p:nvPr/>
        </p:nvSpPr>
        <p:spPr>
          <a:xfrm>
            <a:off x="4707412" y="4556358"/>
            <a:ext cx="4328867" cy="212365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An Abundant Introduction into His Kingdom</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15" name="TextBox 14"/>
          <p:cNvSpPr txBox="1"/>
          <p:nvPr/>
        </p:nvSpPr>
        <p:spPr>
          <a:xfrm>
            <a:off x="782023" y="1921239"/>
            <a:ext cx="2887515"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u="sng"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Loser</a:t>
            </a:r>
          </a:p>
        </p:txBody>
      </p:sp>
      <p:sp>
        <p:nvSpPr>
          <p:cNvPr id="16" name="TextBox 15"/>
          <p:cNvSpPr txBox="1"/>
          <p:nvPr/>
        </p:nvSpPr>
        <p:spPr>
          <a:xfrm>
            <a:off x="205072" y="2990943"/>
            <a:ext cx="4009113" cy="212365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The Loss of the Joy of Serving Christ </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
        <p:nvSpPr>
          <p:cNvPr id="17" name="TextBox 16"/>
          <p:cNvSpPr txBox="1"/>
          <p:nvPr/>
        </p:nvSpPr>
        <p:spPr>
          <a:xfrm>
            <a:off x="212954" y="5142591"/>
            <a:ext cx="4370567" cy="144655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rPr>
              <a:t>Loss of Reward, Praise and Honor</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Jester" pitchFamily="2" charset="0"/>
              <a:cs typeface="Times New Roman" panose="02020603050405020304" pitchFamily="18" charset="0"/>
            </a:endParaRPr>
          </a:p>
        </p:txBody>
      </p:sp>
    </p:spTree>
    <p:extLst>
      <p:ext uri="{BB962C8B-B14F-4D97-AF65-F5344CB8AC3E}">
        <p14:creationId xmlns:p14="http://schemas.microsoft.com/office/powerpoint/2010/main" val="244418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4" name="TextBox 13"/>
          <p:cNvSpPr txBox="1"/>
          <p:nvPr/>
        </p:nvSpPr>
        <p:spPr>
          <a:xfrm>
            <a:off x="115663" y="1537633"/>
            <a:ext cx="8877599" cy="526297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0010606040000040003" pitchFamily="2" charset="0"/>
                <a:cs typeface="Times New Roman" panose="02020603050405020304" pitchFamily="18" charset="0"/>
              </a:rPr>
              <a:t>“Therefore, brethren, be even more diligent to make your call and election sure, for if you do these things you will never stumble; for so an entrance will be supplied to you abundantly into the everlasting kingdom of our Lord and Savior Jesus Christ.”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0010606040000040003" pitchFamily="2" charset="0"/>
                <a:cs typeface="Times New Roman" panose="02020603050405020304" pitchFamily="18" charset="0"/>
              </a:rPr>
              <a:t>(2 Peter 1:10-11) </a:t>
            </a:r>
          </a:p>
        </p:txBody>
      </p:sp>
    </p:spTree>
    <p:extLst>
      <p:ext uri="{BB962C8B-B14F-4D97-AF65-F5344CB8AC3E}">
        <p14:creationId xmlns:p14="http://schemas.microsoft.com/office/powerpoint/2010/main" val="43861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852552"/>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0" name="TextBox 19"/>
          <p:cNvSpPr txBox="1"/>
          <p:nvPr/>
        </p:nvSpPr>
        <p:spPr>
          <a:xfrm>
            <a:off x="151975" y="2839558"/>
            <a:ext cx="8840050" cy="203132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so an entrance will be supplied to you abundantly into the everlasting kingdom of our Lord and Savior Jesus Christ” </a:t>
            </a:r>
            <a:r>
              <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(1:11)</a:t>
            </a:r>
          </a:p>
        </p:txBody>
      </p:sp>
      <p:sp>
        <p:nvSpPr>
          <p:cNvPr id="15" name="TextBox 14"/>
          <p:cNvSpPr txBox="1"/>
          <p:nvPr/>
        </p:nvSpPr>
        <p:spPr>
          <a:xfrm>
            <a:off x="655784" y="1974633"/>
            <a:ext cx="8336241"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Conclusiveness of Holiness –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1:10-11</a:t>
            </a:r>
          </a:p>
        </p:txBody>
      </p:sp>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25" name="TextBox 24"/>
          <p:cNvSpPr txBox="1"/>
          <p:nvPr/>
        </p:nvSpPr>
        <p:spPr>
          <a:xfrm>
            <a:off x="293446" y="1099827"/>
            <a:ext cx="60960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Basic of Holiness –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1:5-11</a:t>
            </a:r>
          </a:p>
        </p:txBody>
      </p:sp>
    </p:spTree>
    <p:extLst>
      <p:ext uri="{BB962C8B-B14F-4D97-AF65-F5344CB8AC3E}">
        <p14:creationId xmlns:p14="http://schemas.microsoft.com/office/powerpoint/2010/main" val="356001437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0" name="TextBox 19"/>
          <p:cNvSpPr txBox="1"/>
          <p:nvPr/>
        </p:nvSpPr>
        <p:spPr>
          <a:xfrm>
            <a:off x="80030" y="2702631"/>
            <a:ext cx="8983940" cy="126188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“Your kingdom is an </a:t>
            </a:r>
            <a:r>
              <a:rPr lang="en-US" sz="3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everlasting kingdom</a:t>
            </a:r>
            <a:r>
              <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Your dominion endures throughout all generations.” </a:t>
            </a:r>
            <a:r>
              <a:rPr lang="en-US" sz="3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(Ps 145:13)</a:t>
            </a:r>
          </a:p>
        </p:txBody>
      </p:sp>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1" name="TextBox 10"/>
          <p:cNvSpPr txBox="1"/>
          <p:nvPr/>
        </p:nvSpPr>
        <p:spPr>
          <a:xfrm>
            <a:off x="298208" y="1884622"/>
            <a:ext cx="3130792"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King David</a:t>
            </a: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89306" y="4159332"/>
            <a:ext cx="5068494"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King Nebuchadnezzar</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189306" y="4990567"/>
            <a:ext cx="8840050" cy="126188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“His kingdom is an </a:t>
            </a:r>
            <a:r>
              <a:rPr lang="en-US" sz="3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everlasting kingdom</a:t>
            </a:r>
            <a:r>
              <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His dominion is from generation to generation.” </a:t>
            </a:r>
            <a:r>
              <a:rPr lang="en-US" sz="3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(Daniel 4:3)</a:t>
            </a:r>
          </a:p>
        </p:txBody>
      </p:sp>
      <p:sp>
        <p:nvSpPr>
          <p:cNvPr id="14" name="TextBox 13"/>
          <p:cNvSpPr txBox="1"/>
          <p:nvPr/>
        </p:nvSpPr>
        <p:spPr>
          <a:xfrm>
            <a:off x="293446" y="1099827"/>
            <a:ext cx="60960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Basic of Holiness –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1:5-11</a:t>
            </a:r>
          </a:p>
        </p:txBody>
      </p:sp>
    </p:spTree>
    <p:extLst>
      <p:ext uri="{BB962C8B-B14F-4D97-AF65-F5344CB8AC3E}">
        <p14:creationId xmlns:p14="http://schemas.microsoft.com/office/powerpoint/2010/main" val="340369557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1250"/>
                            </p:stCondLst>
                            <p:childTnLst>
                              <p:par>
                                <p:cTn id="9" presetID="22" presetClass="entr" presetSubtype="1"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750"/>
                                        <p:tgtEl>
                                          <p:spTgt spid="11"/>
                                        </p:tgtEl>
                                      </p:cBhvr>
                                    </p:animEffect>
                                  </p:childTnLst>
                                </p:cTn>
                              </p:par>
                            </p:childTnLst>
                          </p:cTn>
                        </p:par>
                        <p:par>
                          <p:cTn id="12" fill="hold">
                            <p:stCondLst>
                              <p:cond delay="2500"/>
                            </p:stCondLst>
                            <p:childTnLst>
                              <p:par>
                                <p:cTn id="13" presetID="22" presetClass="entr" presetSubtype="1" fill="hold" grpId="0" nodeType="after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750"/>
                                        <p:tgtEl>
                                          <p:spTgt spid="12"/>
                                        </p:tgtEl>
                                      </p:cBhvr>
                                    </p:animEffect>
                                  </p:childTnLst>
                                </p:cTn>
                              </p:par>
                            </p:childTnLst>
                          </p:cTn>
                        </p:par>
                        <p:par>
                          <p:cTn id="16" fill="hold">
                            <p:stCondLst>
                              <p:cond delay="3750"/>
                            </p:stCondLst>
                            <p:childTnLst>
                              <p:par>
                                <p:cTn id="17" presetID="22" presetClass="entr" presetSubtype="8" fill="hold" grpId="0" nodeType="after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1" grpId="0" animBg="1"/>
      <p:bldP spid="12"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0" name="TextBox 19"/>
          <p:cNvSpPr txBox="1"/>
          <p:nvPr/>
        </p:nvSpPr>
        <p:spPr>
          <a:xfrm>
            <a:off x="293446" y="2702631"/>
            <a:ext cx="8621954" cy="317009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“Then the kingdom and dominion, and the greatness of the kingdoms under the whole heaven, shall be given to the people, the saints of the Most High. His kingdom is an </a:t>
            </a:r>
            <a:r>
              <a:rPr lang="en-US" sz="4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everlasting kingdom</a:t>
            </a: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all dominions shall serve and obey Him.” </a:t>
            </a:r>
            <a:r>
              <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(Daniel 7:27)</a:t>
            </a:r>
          </a:p>
        </p:txBody>
      </p:sp>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1" name="TextBox 10"/>
          <p:cNvSpPr txBox="1"/>
          <p:nvPr/>
        </p:nvSpPr>
        <p:spPr>
          <a:xfrm>
            <a:off x="298208" y="1884622"/>
            <a:ext cx="3130792"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Daniel</a:t>
            </a: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293446" y="1099827"/>
            <a:ext cx="60960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Basic of Holiness –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1:5-11</a:t>
            </a:r>
          </a:p>
        </p:txBody>
      </p:sp>
    </p:spTree>
    <p:extLst>
      <p:ext uri="{BB962C8B-B14F-4D97-AF65-F5344CB8AC3E}">
        <p14:creationId xmlns:p14="http://schemas.microsoft.com/office/powerpoint/2010/main" val="230012931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1250"/>
                            </p:stCondLst>
                            <p:childTnLst>
                              <p:par>
                                <p:cTn id="9" presetID="22" presetClass="entr" presetSubtype="1"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25" name="TextBox 24"/>
          <p:cNvSpPr txBox="1"/>
          <p:nvPr/>
        </p:nvSpPr>
        <p:spPr>
          <a:xfrm>
            <a:off x="520527" y="2699848"/>
            <a:ext cx="1840154" cy="101566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6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Past</a:t>
            </a:r>
            <a:endParaRPr lang="en-US" sz="6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2202" r="1540" b="48497"/>
          <a:stretch/>
        </p:blipFill>
        <p:spPr>
          <a:xfrm>
            <a:off x="0" y="3844070"/>
            <a:ext cx="9144000" cy="2792352"/>
          </a:xfrm>
          <a:prstGeom prst="rect">
            <a:avLst/>
          </a:prstGeom>
          <a:effectLst>
            <a:softEdge rad="127000"/>
          </a:effectLst>
        </p:spPr>
      </p:pic>
      <p:sp>
        <p:nvSpPr>
          <p:cNvPr id="11" name="TextBox 10"/>
          <p:cNvSpPr txBox="1"/>
          <p:nvPr/>
        </p:nvSpPr>
        <p:spPr>
          <a:xfrm>
            <a:off x="3303746" y="2699847"/>
            <a:ext cx="2133600" cy="101566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6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Present</a:t>
            </a:r>
            <a:endParaRPr lang="en-US" sz="6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6380411" y="2699847"/>
            <a:ext cx="2230388" cy="101566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6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Future</a:t>
            </a:r>
            <a:endParaRPr lang="en-US" sz="6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501478" y="1555112"/>
            <a:ext cx="2237740"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Preterits</a:t>
            </a:r>
          </a:p>
        </p:txBody>
      </p:sp>
      <p:sp>
        <p:nvSpPr>
          <p:cNvPr id="16" name="TextBox 15"/>
          <p:cNvSpPr txBox="1"/>
          <p:nvPr/>
        </p:nvSpPr>
        <p:spPr>
          <a:xfrm>
            <a:off x="6334864" y="1726591"/>
            <a:ext cx="2321482"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Futurist</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8602" y="4660082"/>
            <a:ext cx="2282197" cy="1711648"/>
          </a:xfrm>
          <a:prstGeom prst="rect">
            <a:avLst/>
          </a:prstGeom>
          <a:effectLst>
            <a:softEdge rad="63500"/>
          </a:effec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96283" y="2212896"/>
            <a:ext cx="2900709" cy="1515621"/>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1478" y="4612714"/>
            <a:ext cx="2199893" cy="1649920"/>
          </a:xfrm>
          <a:prstGeom prst="rect">
            <a:avLst/>
          </a:prstGeom>
          <a:effectLst>
            <a:softEdge rad="228600"/>
          </a:effectLst>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03747" y="4588292"/>
            <a:ext cx="2150710" cy="1484704"/>
          </a:xfrm>
          <a:prstGeom prst="rect">
            <a:avLst/>
          </a:prstGeom>
          <a:effectLst>
            <a:softEdge rad="127000"/>
          </a:effectLst>
        </p:spPr>
      </p:pic>
      <p:sp>
        <p:nvSpPr>
          <p:cNvPr id="27" name="TextBox 26"/>
          <p:cNvSpPr txBox="1"/>
          <p:nvPr/>
        </p:nvSpPr>
        <p:spPr>
          <a:xfrm>
            <a:off x="2018108" y="3141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sp>
        <p:nvSpPr>
          <p:cNvPr id="28" name="TextBox 27"/>
          <p:cNvSpPr txBox="1"/>
          <p:nvPr/>
        </p:nvSpPr>
        <p:spPr>
          <a:xfrm>
            <a:off x="3188814" y="2037145"/>
            <a:ext cx="2535475"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Historicist</a:t>
            </a:r>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2902" y="1282008"/>
            <a:ext cx="7772400" cy="4352544"/>
          </a:xfrm>
          <a:prstGeom prst="rect">
            <a:avLst/>
          </a:prstGeom>
        </p:spPr>
      </p:pic>
    </p:spTree>
    <p:extLst>
      <p:ext uri="{BB962C8B-B14F-4D97-AF65-F5344CB8AC3E}">
        <p14:creationId xmlns:p14="http://schemas.microsoft.com/office/powerpoint/2010/main" val="408933075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18891" y="1271989"/>
            <a:ext cx="2776709" cy="89255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u="sng"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Key Verse</a:t>
            </a:r>
            <a:r>
              <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5200" b="1" u="sng"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247649" y="2213049"/>
            <a:ext cx="8648701" cy="3046988"/>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 since all these things will be dissolved, what manner of persons ought you to be in holy conduct and godliness” </a:t>
            </a:r>
            <a:r>
              <a:rPr lang="en-US" sz="48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Peter 3:11)</a:t>
            </a:r>
          </a:p>
        </p:txBody>
      </p:sp>
      <p:sp>
        <p:nvSpPr>
          <p:cNvPr id="11" name="TextBox 10"/>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3" name="TextBox 12"/>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pic>
        <p:nvPicPr>
          <p:cNvPr id="8" name="Picture 7" descr="See the source imag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90133" y="4648200"/>
            <a:ext cx="1885950" cy="1946771"/>
          </a:xfrm>
          <a:prstGeom prst="ellipse">
            <a:avLst/>
          </a:prstGeom>
          <a:ln>
            <a:noFill/>
          </a:ln>
          <a:effectLst>
            <a:outerShdw blurRad="76200" dir="18900000" sy="23000" kx="-1200000" algn="bl" rotWithShape="0">
              <a:prstClr val="black">
                <a:alpha val="50000"/>
              </a:prstClr>
            </a:outerShdw>
            <a:softEdge rad="127000"/>
          </a:effectLst>
        </p:spPr>
      </p:pic>
    </p:spTree>
    <p:extLst>
      <p:ext uri="{BB962C8B-B14F-4D97-AF65-F5344CB8AC3E}">
        <p14:creationId xmlns:p14="http://schemas.microsoft.com/office/powerpoint/2010/main" val="123901368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0" presetClass="entr" presetSubtype="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3" name="TextBox 12"/>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9" name="Picture 8" descr="See the source image"/>
          <p:cNvPicPr/>
          <p:nvPr/>
        </p:nvPicPr>
        <p:blipFill rotWithShape="1">
          <a:blip r:embed="rId4">
            <a:extLst>
              <a:ext uri="{28A0092B-C50C-407E-A947-70E740481C1C}">
                <a14:useLocalDpi xmlns:a14="http://schemas.microsoft.com/office/drawing/2010/main" val="0"/>
              </a:ext>
            </a:extLst>
          </a:blip>
          <a:srcRect t="35020"/>
          <a:stretch/>
        </p:blipFill>
        <p:spPr bwMode="auto">
          <a:xfrm>
            <a:off x="0" y="978085"/>
            <a:ext cx="9144000" cy="5956356"/>
          </a:xfrm>
          <a:prstGeom prst="rect">
            <a:avLst/>
          </a:prstGeom>
          <a:noFill/>
          <a:ln>
            <a:noFill/>
          </a:ln>
          <a:effectLst>
            <a:softEdge rad="279400"/>
          </a:effectLst>
          <a:extLst>
            <a:ext uri="{53640926-AAD7-44D8-BBD7-CCE9431645EC}">
              <a14:shadowObscured xmlns:a14="http://schemas.microsoft.com/office/drawing/2010/main"/>
            </a:ext>
          </a:extLst>
        </p:spPr>
      </p:pic>
      <p:sp>
        <p:nvSpPr>
          <p:cNvPr id="10" name="TextBox 9"/>
          <p:cNvSpPr txBox="1"/>
          <p:nvPr/>
        </p:nvSpPr>
        <p:spPr>
          <a:xfrm>
            <a:off x="189306" y="4343400"/>
            <a:ext cx="8582026" cy="203132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a:ln w="3175">
                  <a:solidFill>
                    <a:schemeClr val="tx1">
                      <a:lumMod val="50000"/>
                      <a:lumOff val="50000"/>
                    </a:schemeClr>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“Nevertheless we, according to His promise, look for new heavens and a new earth in which righteousness dwell” </a:t>
            </a:r>
            <a:r>
              <a:rPr lang="en-US" sz="4200" b="1" dirty="0">
                <a:ln w="3175">
                  <a:solidFill>
                    <a:schemeClr val="tx1">
                      <a:lumMod val="50000"/>
                      <a:lumOff val="50000"/>
                    </a:schemeClr>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Peter 3:13)</a:t>
            </a:r>
          </a:p>
        </p:txBody>
      </p:sp>
      <p:sp>
        <p:nvSpPr>
          <p:cNvPr id="12" name="TextBox 11"/>
          <p:cNvSpPr txBox="1"/>
          <p:nvPr/>
        </p:nvSpPr>
        <p:spPr>
          <a:xfrm>
            <a:off x="381000" y="1509894"/>
            <a:ext cx="4038600" cy="892552"/>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5200" b="1" u="sng"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 Verse of Hope</a:t>
            </a:r>
            <a:r>
              <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Tree>
    <p:extLst>
      <p:ext uri="{BB962C8B-B14F-4D97-AF65-F5344CB8AC3E}">
        <p14:creationId xmlns:p14="http://schemas.microsoft.com/office/powerpoint/2010/main" val="24115555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5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15" name="TextBox 14"/>
          <p:cNvSpPr txBox="1"/>
          <p:nvPr/>
        </p:nvSpPr>
        <p:spPr>
          <a:xfrm>
            <a:off x="685800" y="1996239"/>
            <a:ext cx="60960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Basis of Holiness –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1:3-4</a:t>
            </a:r>
          </a:p>
        </p:txBody>
      </p:sp>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1" name="TextBox 10"/>
          <p:cNvSpPr txBox="1"/>
          <p:nvPr/>
        </p:nvSpPr>
        <p:spPr>
          <a:xfrm>
            <a:off x="291183" y="1139621"/>
            <a:ext cx="6614658"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4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Prologue</a:t>
            </a:r>
            <a:r>
              <a:rPr lang="en-US" sz="44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a:t>
            </a:r>
            <a:r>
              <a:rPr lang="en-US" sz="42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1:3-11</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4328" y="3059855"/>
            <a:ext cx="4651513" cy="3457486"/>
          </a:xfrm>
          <a:prstGeom prst="rect">
            <a:avLst/>
          </a:prstGeom>
          <a:effectLst>
            <a:softEdge rad="1270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Tree>
    <p:extLst>
      <p:ext uri="{BB962C8B-B14F-4D97-AF65-F5344CB8AC3E}">
        <p14:creationId xmlns:p14="http://schemas.microsoft.com/office/powerpoint/2010/main" val="334592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0-#ppt_w/2"/>
                                          </p:val>
                                        </p:tav>
                                        <p:tav tm="100000">
                                          <p:val>
                                            <p:strVal val="#ppt_x"/>
                                          </p:val>
                                        </p:tav>
                                      </p:tavLst>
                                    </p:anim>
                                    <p:anim calcmode="lin" valueType="num">
                                      <p:cBhvr additive="base">
                                        <p:cTn id="8" dur="75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r="3549" b="4180"/>
          <a:stretch/>
        </p:blipFill>
        <p:spPr>
          <a:xfrm>
            <a:off x="1791230" y="4912875"/>
            <a:ext cx="5601893" cy="926180"/>
          </a:xfrm>
          <a:prstGeom prst="rect">
            <a:avLst/>
          </a:prstGeom>
        </p:spPr>
      </p:pic>
      <p:sp>
        <p:nvSpPr>
          <p:cNvPr id="18" name="TextBox 17"/>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1" name="TextBox 10"/>
          <p:cNvSpPr txBox="1"/>
          <p:nvPr/>
        </p:nvSpPr>
        <p:spPr>
          <a:xfrm>
            <a:off x="1814907" y="4975644"/>
            <a:ext cx="5565516"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 BASED FATIH</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2631743" y="4020655"/>
            <a:ext cx="1950519" cy="926180"/>
          </a:xfrm>
          <a:prstGeom prst="rect">
            <a:avLst/>
          </a:prstGeom>
        </p:spPr>
      </p:pic>
      <p:sp>
        <p:nvSpPr>
          <p:cNvPr id="14" name="TextBox 13"/>
          <p:cNvSpPr txBox="1"/>
          <p:nvPr/>
        </p:nvSpPr>
        <p:spPr>
          <a:xfrm>
            <a:off x="2782224" y="4081741"/>
            <a:ext cx="1665726"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POWER</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4592177" y="4027883"/>
            <a:ext cx="2018110" cy="926180"/>
          </a:xfrm>
          <a:prstGeom prst="rect">
            <a:avLst/>
          </a:prstGeom>
        </p:spPr>
      </p:pic>
      <p:sp>
        <p:nvSpPr>
          <p:cNvPr id="17" name="TextBox 16"/>
          <p:cNvSpPr txBox="1"/>
          <p:nvPr/>
        </p:nvSpPr>
        <p:spPr>
          <a:xfrm>
            <a:off x="4580085" y="4094364"/>
            <a:ext cx="201811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PROMISE</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3454594" y="3109566"/>
            <a:ext cx="2194460" cy="926180"/>
          </a:xfrm>
          <a:prstGeom prst="rect">
            <a:avLst/>
          </a:prstGeom>
        </p:spPr>
      </p:pic>
      <p:sp>
        <p:nvSpPr>
          <p:cNvPr id="21" name="TextBox 20"/>
          <p:cNvSpPr txBox="1"/>
          <p:nvPr/>
        </p:nvSpPr>
        <p:spPr>
          <a:xfrm>
            <a:off x="3583122" y="3161387"/>
            <a:ext cx="201811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PARTAKE</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r="3549" b="4180"/>
          <a:stretch/>
        </p:blipFill>
        <p:spPr>
          <a:xfrm>
            <a:off x="1712777" y="5823964"/>
            <a:ext cx="5867400" cy="926180"/>
          </a:xfrm>
          <a:prstGeom prst="rect">
            <a:avLst/>
          </a:prstGeom>
        </p:spPr>
      </p:pic>
      <p:sp>
        <p:nvSpPr>
          <p:cNvPr id="24" name="TextBox 23"/>
          <p:cNvSpPr txBox="1"/>
          <p:nvPr/>
        </p:nvSpPr>
        <p:spPr>
          <a:xfrm>
            <a:off x="1853007" y="5856378"/>
            <a:ext cx="5578216"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GOD’S GLORY AND VIRTUE</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5" name="TextBox 24"/>
          <p:cNvSpPr txBox="1"/>
          <p:nvPr/>
        </p:nvSpPr>
        <p:spPr>
          <a:xfrm>
            <a:off x="685800" y="1996239"/>
            <a:ext cx="60960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Basis of Holiness –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1:3-4</a:t>
            </a:r>
          </a:p>
        </p:txBody>
      </p:sp>
      <p:sp>
        <p:nvSpPr>
          <p:cNvPr id="26" name="TextBox 25"/>
          <p:cNvSpPr txBox="1"/>
          <p:nvPr/>
        </p:nvSpPr>
        <p:spPr>
          <a:xfrm>
            <a:off x="291183" y="1139621"/>
            <a:ext cx="6614658"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4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Prologue</a:t>
            </a:r>
            <a:r>
              <a:rPr lang="en-US" sz="44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a:t>
            </a:r>
            <a:r>
              <a:rPr lang="en-US" sz="42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1:3-11</a:t>
            </a:r>
          </a:p>
        </p:txBody>
      </p:sp>
    </p:spTree>
    <p:extLst>
      <p:ext uri="{BB962C8B-B14F-4D97-AF65-F5344CB8AC3E}">
        <p14:creationId xmlns:p14="http://schemas.microsoft.com/office/powerpoint/2010/main" val="23765037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3"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1+#ppt_w/2"/>
                                          </p:val>
                                        </p:tav>
                                        <p:tav tm="100000">
                                          <p:val>
                                            <p:strVal val="#ppt_x"/>
                                          </p:val>
                                        </p:tav>
                                      </p:tavLst>
                                    </p:anim>
                                    <p:anim calcmode="lin" valueType="num">
                                      <p:cBhvr additive="base">
                                        <p:cTn id="38" dur="500" fill="hold"/>
                                        <p:tgtEl>
                                          <p:spTgt spid="19"/>
                                        </p:tgtEl>
                                        <p:attrNameLst>
                                          <p:attrName>ppt_y</p:attrName>
                                        </p:attrNameLst>
                                      </p:cBhvr>
                                      <p:tavLst>
                                        <p:tav tm="0">
                                          <p:val>
                                            <p:strVal val="0-#ppt_h/2"/>
                                          </p:val>
                                        </p:tav>
                                        <p:tav tm="100000">
                                          <p:val>
                                            <p:strVal val="#ppt_y"/>
                                          </p:val>
                                        </p:tav>
                                      </p:tavLst>
                                    </p:anim>
                                  </p:childTnLst>
                                </p:cTn>
                              </p:par>
                              <p:par>
                                <p:cTn id="39" presetID="2" presetClass="entr" presetSubtype="3"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1+#ppt_w/2"/>
                                          </p:val>
                                        </p:tav>
                                        <p:tav tm="100000">
                                          <p:val>
                                            <p:strVal val="#ppt_x"/>
                                          </p:val>
                                        </p:tav>
                                      </p:tavLst>
                                    </p:anim>
                                    <p:anim calcmode="lin" valueType="num">
                                      <p:cBhvr additive="base">
                                        <p:cTn id="42"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3"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1+#ppt_w/2"/>
                                          </p:val>
                                        </p:tav>
                                        <p:tav tm="100000">
                                          <p:val>
                                            <p:strVal val="#ppt_x"/>
                                          </p:val>
                                        </p:tav>
                                      </p:tavLst>
                                    </p:anim>
                                    <p:anim calcmode="lin" valueType="num">
                                      <p:cBhvr additive="base">
                                        <p:cTn id="48" dur="500" fill="hold"/>
                                        <p:tgtEl>
                                          <p:spTgt spid="20"/>
                                        </p:tgtEl>
                                        <p:attrNameLst>
                                          <p:attrName>ppt_y</p:attrName>
                                        </p:attrNameLst>
                                      </p:cBhvr>
                                      <p:tavLst>
                                        <p:tav tm="0">
                                          <p:val>
                                            <p:strVal val="0-#ppt_h/2"/>
                                          </p:val>
                                        </p:tav>
                                        <p:tav tm="100000">
                                          <p:val>
                                            <p:strVal val="#ppt_y"/>
                                          </p:val>
                                        </p:tav>
                                      </p:tavLst>
                                    </p:anim>
                                  </p:childTnLst>
                                </p:cTn>
                              </p:par>
                              <p:par>
                                <p:cTn id="49" presetID="2" presetClass="entr" presetSubtype="3"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1+#ppt_w/2"/>
                                          </p:val>
                                        </p:tav>
                                        <p:tav tm="100000">
                                          <p:val>
                                            <p:strVal val="#ppt_x"/>
                                          </p:val>
                                        </p:tav>
                                      </p:tavLst>
                                    </p:anim>
                                    <p:anim calcmode="lin" valueType="num">
                                      <p:cBhvr additive="base">
                                        <p:cTn id="5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7" grpId="0" animBg="1"/>
      <p:bldP spid="21"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5" name="TextBox 14"/>
          <p:cNvSpPr txBox="1"/>
          <p:nvPr/>
        </p:nvSpPr>
        <p:spPr>
          <a:xfrm>
            <a:off x="4422371" y="2873498"/>
            <a:ext cx="4126785" cy="150810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Characteristics</a:t>
            </a:r>
          </a:p>
          <a:p>
            <a:pPr algn="ct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Holiness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1:5-7 </a:t>
            </a:r>
          </a:p>
        </p:txBody>
      </p:sp>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990643"/>
            <a:ext cx="3451000" cy="694208"/>
          </a:xfrm>
          <a:prstGeom prst="rect">
            <a:avLst/>
          </a:prstGeom>
        </p:spPr>
      </p:pic>
      <p:sp>
        <p:nvSpPr>
          <p:cNvPr id="13" name="TextBox 12"/>
          <p:cNvSpPr txBox="1"/>
          <p:nvPr/>
        </p:nvSpPr>
        <p:spPr>
          <a:xfrm>
            <a:off x="1762838" y="5919845"/>
            <a:ext cx="116854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FAITH</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296435"/>
            <a:ext cx="3451000" cy="694208"/>
          </a:xfrm>
          <a:prstGeom prst="rect">
            <a:avLst/>
          </a:prstGeom>
        </p:spPr>
      </p:pic>
      <p:sp>
        <p:nvSpPr>
          <p:cNvPr id="14" name="TextBox 13"/>
          <p:cNvSpPr txBox="1"/>
          <p:nvPr/>
        </p:nvSpPr>
        <p:spPr>
          <a:xfrm>
            <a:off x="1552953" y="5272694"/>
            <a:ext cx="146325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VIRTUE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4597407"/>
            <a:ext cx="3451000" cy="694208"/>
          </a:xfrm>
          <a:prstGeom prst="rect">
            <a:avLst/>
          </a:prstGeom>
        </p:spPr>
      </p:pic>
      <p:sp>
        <p:nvSpPr>
          <p:cNvPr id="27" name="TextBox 26"/>
          <p:cNvSpPr txBox="1"/>
          <p:nvPr/>
        </p:nvSpPr>
        <p:spPr>
          <a:xfrm>
            <a:off x="1070199" y="4559685"/>
            <a:ext cx="2548597"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235693"/>
            <a:ext cx="3451000" cy="694208"/>
          </a:xfrm>
          <a:prstGeom prst="rect">
            <a:avLst/>
          </a:prstGeom>
        </p:spPr>
      </p:pic>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904508"/>
            <a:ext cx="3451000" cy="694208"/>
          </a:xfrm>
          <a:prstGeom prst="rect">
            <a:avLst/>
          </a:prstGeom>
        </p:spPr>
      </p:pic>
      <p:sp>
        <p:nvSpPr>
          <p:cNvPr id="28" name="TextBox 27"/>
          <p:cNvSpPr txBox="1"/>
          <p:nvPr/>
        </p:nvSpPr>
        <p:spPr>
          <a:xfrm>
            <a:off x="935662" y="3841312"/>
            <a:ext cx="280716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SELF CONTROL</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815562" y="3197786"/>
            <a:ext cx="299972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PERSEVERANCE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1196146"/>
            <a:ext cx="3451000" cy="694208"/>
          </a:xfrm>
          <a:prstGeom prst="rect">
            <a:avLst/>
          </a:prstGeom>
        </p:spPr>
      </p:pic>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20124" y="1872630"/>
            <a:ext cx="3451000" cy="694208"/>
          </a:xfrm>
          <a:prstGeom prst="rect">
            <a:avLst/>
          </a:prstGeom>
        </p:spPr>
      </p:pic>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2571552"/>
            <a:ext cx="3451000" cy="694208"/>
          </a:xfrm>
          <a:prstGeom prst="rect">
            <a:avLst/>
          </a:prstGeom>
        </p:spPr>
      </p:pic>
      <p:sp>
        <p:nvSpPr>
          <p:cNvPr id="30" name="TextBox 29"/>
          <p:cNvSpPr txBox="1"/>
          <p:nvPr/>
        </p:nvSpPr>
        <p:spPr>
          <a:xfrm>
            <a:off x="1104356" y="2508926"/>
            <a:ext cx="2360449"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GODLINESS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784584" y="1800927"/>
            <a:ext cx="299999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BRO. KINDNESS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9" name="TextBox 28"/>
          <p:cNvSpPr txBox="1"/>
          <p:nvPr/>
        </p:nvSpPr>
        <p:spPr>
          <a:xfrm>
            <a:off x="1490244" y="1139094"/>
            <a:ext cx="146581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LOVE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5868555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9" fill="hold" nodeType="afterEffect">
                                  <p:stCondLst>
                                    <p:cond delay="50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par>
                                <p:cTn id="14" presetID="2" presetClass="entr" presetSubtype="9" fill="hold" grpId="0" nodeType="withEffect">
                                  <p:stCondLst>
                                    <p:cond delay="50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0-#ppt_w/2"/>
                                          </p:val>
                                        </p:tav>
                                        <p:tav tm="100000">
                                          <p:val>
                                            <p:strVal val="#ppt_x"/>
                                          </p:val>
                                        </p:tav>
                                      </p:tavLst>
                                    </p:anim>
                                    <p:anim calcmode="lin" valueType="num">
                                      <p:cBhvr additive="base">
                                        <p:cTn id="17"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9"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0-#ppt_h/2"/>
                                          </p:val>
                                        </p:tav>
                                        <p:tav tm="100000">
                                          <p:val>
                                            <p:strVal val="#ppt_y"/>
                                          </p:val>
                                        </p:tav>
                                      </p:tavLst>
                                    </p:anim>
                                  </p:childTnLst>
                                </p:cTn>
                              </p:par>
                              <p:par>
                                <p:cTn id="24" presetID="2" presetClass="entr" presetSubtype="9"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0-#ppt_w/2"/>
                                          </p:val>
                                        </p:tav>
                                        <p:tav tm="100000">
                                          <p:val>
                                            <p:strVal val="#ppt_x"/>
                                          </p:val>
                                        </p:tav>
                                      </p:tavLst>
                                    </p:anim>
                                    <p:anim calcmode="lin" valueType="num">
                                      <p:cBhvr additive="base">
                                        <p:cTn id="27"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9"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0-#ppt_w/2"/>
                                          </p:val>
                                        </p:tav>
                                        <p:tav tm="100000">
                                          <p:val>
                                            <p:strVal val="#ppt_x"/>
                                          </p:val>
                                        </p:tav>
                                      </p:tavLst>
                                    </p:anim>
                                    <p:anim calcmode="lin" valueType="num">
                                      <p:cBhvr additive="base">
                                        <p:cTn id="33" dur="500" fill="hold"/>
                                        <p:tgtEl>
                                          <p:spTgt spid="26"/>
                                        </p:tgtEl>
                                        <p:attrNameLst>
                                          <p:attrName>ppt_y</p:attrName>
                                        </p:attrNameLst>
                                      </p:cBhvr>
                                      <p:tavLst>
                                        <p:tav tm="0">
                                          <p:val>
                                            <p:strVal val="0-#ppt_h/2"/>
                                          </p:val>
                                        </p:tav>
                                        <p:tav tm="100000">
                                          <p:val>
                                            <p:strVal val="#ppt_y"/>
                                          </p:val>
                                        </p:tav>
                                      </p:tavLst>
                                    </p:anim>
                                  </p:childTnLst>
                                </p:cTn>
                              </p:par>
                              <p:par>
                                <p:cTn id="34" presetID="2" presetClass="entr" presetSubtype="9"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fill="hold"/>
                                        <p:tgtEl>
                                          <p:spTgt spid="27"/>
                                        </p:tgtEl>
                                        <p:attrNameLst>
                                          <p:attrName>ppt_x</p:attrName>
                                        </p:attrNameLst>
                                      </p:cBhvr>
                                      <p:tavLst>
                                        <p:tav tm="0">
                                          <p:val>
                                            <p:strVal val="0-#ppt_w/2"/>
                                          </p:val>
                                        </p:tav>
                                        <p:tav tm="100000">
                                          <p:val>
                                            <p:strVal val="#ppt_x"/>
                                          </p:val>
                                        </p:tav>
                                      </p:tavLst>
                                    </p:anim>
                                    <p:anim calcmode="lin" valueType="num">
                                      <p:cBhvr additive="base">
                                        <p:cTn id="37"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9"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500" fill="hold"/>
                                        <p:tgtEl>
                                          <p:spTgt spid="33"/>
                                        </p:tgtEl>
                                        <p:attrNameLst>
                                          <p:attrName>ppt_x</p:attrName>
                                        </p:attrNameLst>
                                      </p:cBhvr>
                                      <p:tavLst>
                                        <p:tav tm="0">
                                          <p:val>
                                            <p:strVal val="0-#ppt_w/2"/>
                                          </p:val>
                                        </p:tav>
                                        <p:tav tm="100000">
                                          <p:val>
                                            <p:strVal val="#ppt_x"/>
                                          </p:val>
                                        </p:tav>
                                      </p:tavLst>
                                    </p:anim>
                                    <p:anim calcmode="lin" valueType="num">
                                      <p:cBhvr additive="base">
                                        <p:cTn id="43" dur="500" fill="hold"/>
                                        <p:tgtEl>
                                          <p:spTgt spid="33"/>
                                        </p:tgtEl>
                                        <p:attrNameLst>
                                          <p:attrName>ppt_y</p:attrName>
                                        </p:attrNameLst>
                                      </p:cBhvr>
                                      <p:tavLst>
                                        <p:tav tm="0">
                                          <p:val>
                                            <p:strVal val="0-#ppt_h/2"/>
                                          </p:val>
                                        </p:tav>
                                        <p:tav tm="100000">
                                          <p:val>
                                            <p:strVal val="#ppt_y"/>
                                          </p:val>
                                        </p:tav>
                                      </p:tavLst>
                                    </p:anim>
                                  </p:childTnLst>
                                </p:cTn>
                              </p:par>
                              <p:par>
                                <p:cTn id="44" presetID="2" presetClass="entr" presetSubtype="9"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500" fill="hold"/>
                                        <p:tgtEl>
                                          <p:spTgt spid="28"/>
                                        </p:tgtEl>
                                        <p:attrNameLst>
                                          <p:attrName>ppt_x</p:attrName>
                                        </p:attrNameLst>
                                      </p:cBhvr>
                                      <p:tavLst>
                                        <p:tav tm="0">
                                          <p:val>
                                            <p:strVal val="0-#ppt_w/2"/>
                                          </p:val>
                                        </p:tav>
                                        <p:tav tm="100000">
                                          <p:val>
                                            <p:strVal val="#ppt_x"/>
                                          </p:val>
                                        </p:tav>
                                      </p:tavLst>
                                    </p:anim>
                                    <p:anim calcmode="lin" valueType="num">
                                      <p:cBhvr additive="base">
                                        <p:cTn id="47"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9"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0-#ppt_w/2"/>
                                          </p:val>
                                        </p:tav>
                                        <p:tav tm="100000">
                                          <p:val>
                                            <p:strVal val="#ppt_x"/>
                                          </p:val>
                                        </p:tav>
                                      </p:tavLst>
                                    </p:anim>
                                    <p:anim calcmode="lin" valueType="num">
                                      <p:cBhvr additive="base">
                                        <p:cTn id="53" dur="500" fill="hold"/>
                                        <p:tgtEl>
                                          <p:spTgt spid="32"/>
                                        </p:tgtEl>
                                        <p:attrNameLst>
                                          <p:attrName>ppt_y</p:attrName>
                                        </p:attrNameLst>
                                      </p:cBhvr>
                                      <p:tavLst>
                                        <p:tav tm="0">
                                          <p:val>
                                            <p:strVal val="0-#ppt_h/2"/>
                                          </p:val>
                                        </p:tav>
                                        <p:tav tm="100000">
                                          <p:val>
                                            <p:strVal val="#ppt_y"/>
                                          </p:val>
                                        </p:tav>
                                      </p:tavLst>
                                    </p:anim>
                                  </p:childTnLst>
                                </p:cTn>
                              </p:par>
                              <p:par>
                                <p:cTn id="54" presetID="2" presetClass="entr" presetSubtype="9"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additive="base">
                                        <p:cTn id="56" dur="500" fill="hold"/>
                                        <p:tgtEl>
                                          <p:spTgt spid="22"/>
                                        </p:tgtEl>
                                        <p:attrNameLst>
                                          <p:attrName>ppt_x</p:attrName>
                                        </p:attrNameLst>
                                      </p:cBhvr>
                                      <p:tavLst>
                                        <p:tav tm="0">
                                          <p:val>
                                            <p:strVal val="0-#ppt_w/2"/>
                                          </p:val>
                                        </p:tav>
                                        <p:tav tm="100000">
                                          <p:val>
                                            <p:strVal val="#ppt_x"/>
                                          </p:val>
                                        </p:tav>
                                      </p:tavLst>
                                    </p:anim>
                                    <p:anim calcmode="lin" valueType="num">
                                      <p:cBhvr additive="base">
                                        <p:cTn id="57"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9" fill="hold" nodeType="click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500" fill="hold"/>
                                        <p:tgtEl>
                                          <p:spTgt spid="37"/>
                                        </p:tgtEl>
                                        <p:attrNameLst>
                                          <p:attrName>ppt_x</p:attrName>
                                        </p:attrNameLst>
                                      </p:cBhvr>
                                      <p:tavLst>
                                        <p:tav tm="0">
                                          <p:val>
                                            <p:strVal val="0-#ppt_w/2"/>
                                          </p:val>
                                        </p:tav>
                                        <p:tav tm="100000">
                                          <p:val>
                                            <p:strVal val="#ppt_x"/>
                                          </p:val>
                                        </p:tav>
                                      </p:tavLst>
                                    </p:anim>
                                    <p:anim calcmode="lin" valueType="num">
                                      <p:cBhvr additive="base">
                                        <p:cTn id="63" dur="500" fill="hold"/>
                                        <p:tgtEl>
                                          <p:spTgt spid="37"/>
                                        </p:tgtEl>
                                        <p:attrNameLst>
                                          <p:attrName>ppt_y</p:attrName>
                                        </p:attrNameLst>
                                      </p:cBhvr>
                                      <p:tavLst>
                                        <p:tav tm="0">
                                          <p:val>
                                            <p:strVal val="0-#ppt_h/2"/>
                                          </p:val>
                                        </p:tav>
                                        <p:tav tm="100000">
                                          <p:val>
                                            <p:strVal val="#ppt_y"/>
                                          </p:val>
                                        </p:tav>
                                      </p:tavLst>
                                    </p:anim>
                                  </p:childTnLst>
                                </p:cTn>
                              </p:par>
                              <p:par>
                                <p:cTn id="64" presetID="2" presetClass="entr" presetSubtype="9"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additive="base">
                                        <p:cTn id="66" dur="500" fill="hold"/>
                                        <p:tgtEl>
                                          <p:spTgt spid="30"/>
                                        </p:tgtEl>
                                        <p:attrNameLst>
                                          <p:attrName>ppt_x</p:attrName>
                                        </p:attrNameLst>
                                      </p:cBhvr>
                                      <p:tavLst>
                                        <p:tav tm="0">
                                          <p:val>
                                            <p:strVal val="0-#ppt_w/2"/>
                                          </p:val>
                                        </p:tav>
                                        <p:tav tm="100000">
                                          <p:val>
                                            <p:strVal val="#ppt_x"/>
                                          </p:val>
                                        </p:tav>
                                      </p:tavLst>
                                    </p:anim>
                                    <p:anim calcmode="lin" valueType="num">
                                      <p:cBhvr additive="base">
                                        <p:cTn id="67"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9"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500" fill="hold"/>
                                        <p:tgtEl>
                                          <p:spTgt spid="36"/>
                                        </p:tgtEl>
                                        <p:attrNameLst>
                                          <p:attrName>ppt_x</p:attrName>
                                        </p:attrNameLst>
                                      </p:cBhvr>
                                      <p:tavLst>
                                        <p:tav tm="0">
                                          <p:val>
                                            <p:strVal val="0-#ppt_w/2"/>
                                          </p:val>
                                        </p:tav>
                                        <p:tav tm="100000">
                                          <p:val>
                                            <p:strVal val="#ppt_x"/>
                                          </p:val>
                                        </p:tav>
                                      </p:tavLst>
                                    </p:anim>
                                    <p:anim calcmode="lin" valueType="num">
                                      <p:cBhvr additive="base">
                                        <p:cTn id="73" dur="500" fill="hold"/>
                                        <p:tgtEl>
                                          <p:spTgt spid="36"/>
                                        </p:tgtEl>
                                        <p:attrNameLst>
                                          <p:attrName>ppt_y</p:attrName>
                                        </p:attrNameLst>
                                      </p:cBhvr>
                                      <p:tavLst>
                                        <p:tav tm="0">
                                          <p:val>
                                            <p:strVal val="0-#ppt_h/2"/>
                                          </p:val>
                                        </p:tav>
                                        <p:tav tm="100000">
                                          <p:val>
                                            <p:strVal val="#ppt_y"/>
                                          </p:val>
                                        </p:tav>
                                      </p:tavLst>
                                    </p:anim>
                                  </p:childTnLst>
                                </p:cTn>
                              </p:par>
                              <p:par>
                                <p:cTn id="74" presetID="2" presetClass="entr" presetSubtype="9"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0-#ppt_w/2"/>
                                          </p:val>
                                        </p:tav>
                                        <p:tav tm="100000">
                                          <p:val>
                                            <p:strVal val="#ppt_x"/>
                                          </p:val>
                                        </p:tav>
                                      </p:tavLst>
                                    </p:anim>
                                    <p:anim calcmode="lin" valueType="num">
                                      <p:cBhvr additive="base">
                                        <p:cTn id="77"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9" fill="hold" nodeType="click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additive="base">
                                        <p:cTn id="82" dur="500" fill="hold"/>
                                        <p:tgtEl>
                                          <p:spTgt spid="35"/>
                                        </p:tgtEl>
                                        <p:attrNameLst>
                                          <p:attrName>ppt_x</p:attrName>
                                        </p:attrNameLst>
                                      </p:cBhvr>
                                      <p:tavLst>
                                        <p:tav tm="0">
                                          <p:val>
                                            <p:strVal val="0-#ppt_w/2"/>
                                          </p:val>
                                        </p:tav>
                                        <p:tav tm="100000">
                                          <p:val>
                                            <p:strVal val="#ppt_x"/>
                                          </p:val>
                                        </p:tav>
                                      </p:tavLst>
                                    </p:anim>
                                    <p:anim calcmode="lin" valueType="num">
                                      <p:cBhvr additive="base">
                                        <p:cTn id="83" dur="500" fill="hold"/>
                                        <p:tgtEl>
                                          <p:spTgt spid="35"/>
                                        </p:tgtEl>
                                        <p:attrNameLst>
                                          <p:attrName>ppt_y</p:attrName>
                                        </p:attrNameLst>
                                      </p:cBhvr>
                                      <p:tavLst>
                                        <p:tav tm="0">
                                          <p:val>
                                            <p:strVal val="0-#ppt_h/2"/>
                                          </p:val>
                                        </p:tav>
                                        <p:tav tm="100000">
                                          <p:val>
                                            <p:strVal val="#ppt_y"/>
                                          </p:val>
                                        </p:tav>
                                      </p:tavLst>
                                    </p:anim>
                                  </p:childTnLst>
                                </p:cTn>
                              </p:par>
                              <p:par>
                                <p:cTn id="84" presetID="2" presetClass="entr" presetSubtype="9" fill="hold" grpId="0" nodeType="with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additive="base">
                                        <p:cTn id="86" dur="500" fill="hold"/>
                                        <p:tgtEl>
                                          <p:spTgt spid="29"/>
                                        </p:tgtEl>
                                        <p:attrNameLst>
                                          <p:attrName>ppt_x</p:attrName>
                                        </p:attrNameLst>
                                      </p:cBhvr>
                                      <p:tavLst>
                                        <p:tav tm="0">
                                          <p:val>
                                            <p:strVal val="0-#ppt_w/2"/>
                                          </p:val>
                                        </p:tav>
                                        <p:tav tm="100000">
                                          <p:val>
                                            <p:strVal val="#ppt_x"/>
                                          </p:val>
                                        </p:tav>
                                      </p:tavLst>
                                    </p:anim>
                                    <p:anim calcmode="lin" valueType="num">
                                      <p:cBhvr additive="base">
                                        <p:cTn id="87"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4" grpId="0" animBg="1"/>
      <p:bldP spid="27" grpId="0" animBg="1"/>
      <p:bldP spid="28" grpId="0" animBg="1"/>
      <p:bldP spid="22" grpId="0" animBg="1"/>
      <p:bldP spid="30" grpId="0" animBg="1"/>
      <p:bldP spid="20"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990643"/>
            <a:ext cx="3451000" cy="694208"/>
          </a:xfrm>
          <a:prstGeom prst="rect">
            <a:avLst/>
          </a:prstGeom>
        </p:spPr>
      </p:pic>
      <p:sp>
        <p:nvSpPr>
          <p:cNvPr id="13" name="TextBox 12"/>
          <p:cNvSpPr txBox="1"/>
          <p:nvPr/>
        </p:nvSpPr>
        <p:spPr>
          <a:xfrm>
            <a:off x="1762838" y="5919845"/>
            <a:ext cx="116854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FAITH</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296435"/>
            <a:ext cx="3451000" cy="694208"/>
          </a:xfrm>
          <a:prstGeom prst="rect">
            <a:avLst/>
          </a:prstGeom>
        </p:spPr>
      </p:pic>
      <p:sp>
        <p:nvSpPr>
          <p:cNvPr id="14" name="TextBox 13"/>
          <p:cNvSpPr txBox="1"/>
          <p:nvPr/>
        </p:nvSpPr>
        <p:spPr>
          <a:xfrm>
            <a:off x="1552953" y="5272694"/>
            <a:ext cx="146325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VIRTUE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4597407"/>
            <a:ext cx="3451000" cy="694208"/>
          </a:xfrm>
          <a:prstGeom prst="rect">
            <a:avLst/>
          </a:prstGeom>
        </p:spPr>
      </p:pic>
      <p:sp>
        <p:nvSpPr>
          <p:cNvPr id="27" name="TextBox 26"/>
          <p:cNvSpPr txBox="1"/>
          <p:nvPr/>
        </p:nvSpPr>
        <p:spPr>
          <a:xfrm>
            <a:off x="1070199" y="4559685"/>
            <a:ext cx="2548597"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235693"/>
            <a:ext cx="3451000" cy="694208"/>
          </a:xfrm>
          <a:prstGeom prst="rect">
            <a:avLst/>
          </a:prstGeom>
        </p:spPr>
      </p:pic>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904508"/>
            <a:ext cx="3451000" cy="694208"/>
          </a:xfrm>
          <a:prstGeom prst="rect">
            <a:avLst/>
          </a:prstGeom>
        </p:spPr>
      </p:pic>
      <p:sp>
        <p:nvSpPr>
          <p:cNvPr id="28" name="TextBox 27"/>
          <p:cNvSpPr txBox="1"/>
          <p:nvPr/>
        </p:nvSpPr>
        <p:spPr>
          <a:xfrm>
            <a:off x="935662" y="3841312"/>
            <a:ext cx="280716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SELF CONTROL</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815562" y="3197786"/>
            <a:ext cx="299972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PERSEVERANCE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1196146"/>
            <a:ext cx="3451000" cy="694208"/>
          </a:xfrm>
          <a:prstGeom prst="rect">
            <a:avLst/>
          </a:prstGeom>
        </p:spPr>
      </p:pic>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20124" y="1872630"/>
            <a:ext cx="3451000" cy="694208"/>
          </a:xfrm>
          <a:prstGeom prst="rect">
            <a:avLst/>
          </a:prstGeom>
        </p:spPr>
      </p:pic>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2571552"/>
            <a:ext cx="3451000" cy="694208"/>
          </a:xfrm>
          <a:prstGeom prst="rect">
            <a:avLst/>
          </a:prstGeom>
        </p:spPr>
      </p:pic>
      <p:sp>
        <p:nvSpPr>
          <p:cNvPr id="30" name="TextBox 29"/>
          <p:cNvSpPr txBox="1"/>
          <p:nvPr/>
        </p:nvSpPr>
        <p:spPr>
          <a:xfrm>
            <a:off x="1104356" y="2508926"/>
            <a:ext cx="2360449"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GODLINESS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784584" y="1800927"/>
            <a:ext cx="299999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BRO. KINDNESS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9" name="TextBox 28"/>
          <p:cNvSpPr txBox="1"/>
          <p:nvPr/>
        </p:nvSpPr>
        <p:spPr>
          <a:xfrm>
            <a:off x="1490244" y="1139094"/>
            <a:ext cx="146581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LOVE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5" name="TextBox 24"/>
          <p:cNvSpPr txBox="1"/>
          <p:nvPr/>
        </p:nvSpPr>
        <p:spPr>
          <a:xfrm>
            <a:off x="4106498" y="1364188"/>
            <a:ext cx="4960407" cy="415498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if these things are yours and abound, you will be neither barren nor unfruitful in the knowledge of our Lord Jesus Christ.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(1:8)</a:t>
            </a:r>
          </a:p>
        </p:txBody>
      </p:sp>
    </p:spTree>
    <p:extLst>
      <p:ext uri="{BB962C8B-B14F-4D97-AF65-F5344CB8AC3E}">
        <p14:creationId xmlns:p14="http://schemas.microsoft.com/office/powerpoint/2010/main" val="33067504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249688</TotalTime>
  <Words>5801</Words>
  <Application>Microsoft Office PowerPoint</Application>
  <PresentationFormat>On-screen Show (4:3)</PresentationFormat>
  <Paragraphs>452</Paragraphs>
  <Slides>36</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Agency FB</vt:lpstr>
      <vt:lpstr>Arial</vt:lpstr>
      <vt:lpstr>Calibri</vt:lpstr>
      <vt:lpstr>Calibri Light</vt:lpstr>
      <vt:lpstr>Jester</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Losey</dc:creator>
  <cp:lastModifiedBy>Ray Losey</cp:lastModifiedBy>
  <cp:revision>4150</cp:revision>
  <dcterms:created xsi:type="dcterms:W3CDTF">2010-02-05T17:09:41Z</dcterms:created>
  <dcterms:modified xsi:type="dcterms:W3CDTF">2024-07-20T18:49:52Z</dcterms:modified>
</cp:coreProperties>
</file>